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322" r:id="rId3"/>
    <p:sldId id="323" r:id="rId4"/>
    <p:sldId id="325" r:id="rId5"/>
    <p:sldId id="324" r:id="rId6"/>
    <p:sldId id="326" r:id="rId7"/>
    <p:sldId id="327" r:id="rId8"/>
    <p:sldId id="328" r:id="rId9"/>
    <p:sldId id="329" r:id="rId10"/>
    <p:sldId id="330" r:id="rId11"/>
    <p:sldId id="331" r:id="rId12"/>
    <p:sldId id="332" r:id="rId13"/>
    <p:sldId id="31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35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  <p:cmAuthor id="2" name="Konidaris, Alexander" initials="KA" lastIdx="10" clrIdx="1">
    <p:extLst>
      <p:ext uri="{19B8F6BF-5375-455C-9EA6-DF929625EA0E}">
        <p15:presenceInfo xmlns:p15="http://schemas.microsoft.com/office/powerpoint/2012/main" userId="S::akonidaris@thorntontomasetti.com::b1d37fe8-c21b-4a26-8069-4adc4322a85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074" autoAdjust="0"/>
    <p:restoredTop sz="93477" autoAdjust="0"/>
  </p:normalViewPr>
  <p:slideViewPr>
    <p:cSldViewPr snapToGrid="0" snapToObjects="1" showGuides="1">
      <p:cViewPr>
        <p:scale>
          <a:sx n="74" d="100"/>
          <a:sy n="74" d="100"/>
        </p:scale>
        <p:origin x="610" y="12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91" d="100"/>
        <a:sy n="191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ACB3CD-0D2B-E943-B4DA-FC5C2A7B9419}" type="datetimeFigureOut">
              <a:rPr lang="en-US" smtClean="0"/>
              <a:t>4/30/2022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8BA7F-A420-A542-833C-A334D9497CC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636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“presenter/Client/Venue” fields are not all required for all presentations. Use as required.  For example, if you are presenting at a professional society meeting, include in the “venue” slot the name of the meeting, location and date:</a:t>
            </a:r>
          </a:p>
          <a:p>
            <a:r>
              <a:rPr lang="en-US" dirty="0"/>
              <a:t>2020 NCSEA Structural Engineering Summit, Las Vegas</a:t>
            </a:r>
          </a:p>
          <a:p>
            <a:r>
              <a:rPr lang="en-US" dirty="0"/>
              <a:t> </a:t>
            </a:r>
          </a:p>
          <a:p>
            <a:r>
              <a:rPr lang="en-US" dirty="0"/>
              <a:t>And there is, logically, no client.  If you are presenting to a client, there is no need to list a venue.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8BA7F-A420-A542-833C-A334D9497CC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449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8BA7F-A420-A542-833C-A334D9497CC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716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90E1EE8-DF62-4E49-8252-4AC73FE2F381}"/>
              </a:ext>
            </a:extLst>
          </p:cNvPr>
          <p:cNvSpPr/>
          <p:nvPr userDrawn="1"/>
        </p:nvSpPr>
        <p:spPr>
          <a:xfrm>
            <a:off x="6853238" y="3929791"/>
            <a:ext cx="5338762" cy="29282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92962" y="1963692"/>
            <a:ext cx="4313237" cy="1846994"/>
          </a:xfrm>
        </p:spPr>
        <p:txBody>
          <a:bodyPr anchor="t">
            <a:noAutofit/>
          </a:bodyPr>
          <a:lstStyle>
            <a:lvl1pPr algn="l">
              <a:defRPr sz="4000" b="0" cap="none" spc="0"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7A17CBF-ED79-8149-94BA-FB1A68EE039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853238" cy="6857999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A100F13-C285-884E-A44C-3332EF05AB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92963" y="1368442"/>
            <a:ext cx="4313237" cy="335734"/>
          </a:xfrm>
        </p:spPr>
        <p:txBody>
          <a:bodyPr>
            <a:normAutofit/>
          </a:bodyPr>
          <a:lstStyle>
            <a:lvl1pPr marL="0" indent="0">
              <a:buNone/>
              <a:defRPr sz="1400" b="1" cap="all" spc="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Date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F629579-5999-614B-8EBC-C3D2B394FB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92963" y="6189794"/>
            <a:ext cx="2568060" cy="211330"/>
          </a:xfrm>
          <a:prstGeom prst="rect">
            <a:avLst/>
          </a:prstGeom>
        </p:spPr>
      </p:pic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E9C1D367-65D1-0342-A522-13D9516FAB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192963" y="4155247"/>
            <a:ext cx="4313237" cy="1654746"/>
          </a:xfrm>
        </p:spPr>
        <p:txBody>
          <a:bodyPr anchor="t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8786C147-035C-5740-B7B1-F83031B241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48711"/>
            <a:ext cx="6853238" cy="215444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8883828-E879-FC48-8385-0D7ACE7BEEC9}"/>
              </a:ext>
            </a:extLst>
          </p:cNvPr>
          <p:cNvSpPr/>
          <p:nvPr userDrawn="1"/>
        </p:nvSpPr>
        <p:spPr>
          <a:xfrm>
            <a:off x="7192962" y="1746504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630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actic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056688" y="488674"/>
            <a:ext cx="2449512" cy="63693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None/>
              <a:defRPr sz="1800"/>
            </a:lvl1pPr>
            <a:lvl2pPr marL="11113" indent="0">
              <a:spcBef>
                <a:spcPts val="1800"/>
              </a:spcBef>
              <a:spcAft>
                <a:spcPts val="1800"/>
              </a:spcAft>
              <a:buNone/>
              <a:tabLst/>
              <a:defRPr sz="1600" b="1" cap="all" spc="100" baseline="0">
                <a:solidFill>
                  <a:schemeClr val="tx2"/>
                </a:solidFill>
              </a:defRPr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cap="all" spc="100" baseline="0" dirty="0"/>
              <a:t>Subtitle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671B2-621F-D34F-A8A0-D4D1A7E2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58141-F0AC-704D-9680-E75460E70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AD99AEA-0942-F44E-82BD-844F6AA5150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620371"/>
            <a:ext cx="5926137" cy="5237628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A2385D-5C5C-B54F-B0B8-C004F965E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57200"/>
            <a:ext cx="5240337" cy="5760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Text Placeholder 22">
            <a:extLst>
              <a:ext uri="{FF2B5EF4-FFF2-40B4-BE49-F238E27FC236}">
                <a16:creationId xmlns:a16="http://schemas.microsoft.com/office/drawing/2014/main" id="{048E8775-CEBA-8B4F-9B33-0875D822D6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538" y="6654866"/>
            <a:ext cx="5181599" cy="203133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</p:spTree>
    <p:extLst>
      <p:ext uri="{BB962C8B-B14F-4D97-AF65-F5344CB8AC3E}">
        <p14:creationId xmlns:p14="http://schemas.microsoft.com/office/powerpoint/2010/main" val="3311877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actic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671B2-621F-D34F-A8A0-D4D1A7E2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58141-F0AC-704D-9680-E75460E70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AD99AEA-0942-F44E-82BD-844F6AA5150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1600200"/>
            <a:ext cx="9400032" cy="5257800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2A72C7-EB24-FE4A-A255-EAB3C2787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57200"/>
            <a:ext cx="8370887" cy="5760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Text Placeholder 22">
            <a:extLst>
              <a:ext uri="{FF2B5EF4-FFF2-40B4-BE49-F238E27FC236}">
                <a16:creationId xmlns:a16="http://schemas.microsoft.com/office/drawing/2014/main" id="{DCED86F4-30DE-F841-86E9-F8D3B5F821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07302" y="6654867"/>
            <a:ext cx="5181599" cy="203133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</p:spTree>
    <p:extLst>
      <p:ext uri="{BB962C8B-B14F-4D97-AF65-F5344CB8AC3E}">
        <p14:creationId xmlns:p14="http://schemas.microsoft.com/office/powerpoint/2010/main" val="618720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Featured Content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671B2-621F-D34F-A8A0-D4D1A7E2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16C59-5468-754D-8C91-AB326197E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58141-F0AC-704D-9680-E75460E70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ACFED5-419A-BB43-A3A8-CD828014FE3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2625" y="6470853"/>
            <a:ext cx="1371600" cy="11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8975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Featured Conten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371600"/>
            <a:ext cx="4305300" cy="3617259"/>
          </a:xfrm>
        </p:spPr>
        <p:txBody>
          <a:bodyPr anchor="t"/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3916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56968" y="1371601"/>
            <a:ext cx="3769171" cy="1286028"/>
          </a:xfrm>
        </p:spPr>
        <p:txBody>
          <a:bodyPr/>
          <a:lstStyle>
            <a:lvl1pPr marL="7938" indent="0">
              <a:spcBef>
                <a:spcPts val="0"/>
              </a:spcBef>
              <a:spcAft>
                <a:spcPts val="0"/>
              </a:spcAft>
              <a:buNone/>
              <a:tabLst/>
              <a:defRPr sz="1400" b="1" cap="none" spc="0" baseline="0">
                <a:solidFill>
                  <a:schemeClr val="bg1"/>
                </a:solidFill>
              </a:defRPr>
            </a:lvl1pPr>
            <a:lvl2pPr marL="7938" indent="0">
              <a:spcBef>
                <a:spcPts val="0"/>
              </a:spcBef>
              <a:spcAft>
                <a:spcPts val="400"/>
              </a:spcAft>
              <a:buNone/>
              <a:tabLst/>
              <a:defRPr sz="1400">
                <a:solidFill>
                  <a:schemeClr val="accent3"/>
                </a:solidFill>
              </a:defRPr>
            </a:lvl2pPr>
            <a:lvl3pPr marL="7938" indent="0">
              <a:spcBef>
                <a:spcPts val="0"/>
              </a:spcBef>
              <a:buNone/>
              <a:tabLst/>
              <a:defRPr sz="1200">
                <a:solidFill>
                  <a:schemeClr val="bg1"/>
                </a:solidFill>
              </a:defRPr>
            </a:lvl3pPr>
            <a:lvl4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4pPr>
            <a:lvl5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text, indent for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671B2-621F-D34F-A8A0-D4D1A7E2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16C59-5468-754D-8C91-AB326197E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58141-F0AC-704D-9680-E75460E70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1823242-C8E7-C54B-AA34-E62AE48B083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5800" y="1371601"/>
            <a:ext cx="1262287" cy="1273511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D55F8FF8-9F35-5D47-A139-55B72F0ECE2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5800" y="3135145"/>
            <a:ext cx="1262287" cy="1273511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8" name="Picture Placeholder 7">
            <a:extLst>
              <a:ext uri="{FF2B5EF4-FFF2-40B4-BE49-F238E27FC236}">
                <a16:creationId xmlns:a16="http://schemas.microsoft.com/office/drawing/2014/main" id="{3517AFA9-07E1-B846-A503-0B2BBBE1311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85800" y="4898689"/>
            <a:ext cx="1262287" cy="1273511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8343D9C-5BDA-014C-BC01-E120C26152F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2156968" y="3128887"/>
            <a:ext cx="3769171" cy="1286028"/>
          </a:xfrm>
        </p:spPr>
        <p:txBody>
          <a:bodyPr/>
          <a:lstStyle>
            <a:lvl1pPr marL="7938" indent="0">
              <a:spcBef>
                <a:spcPts val="0"/>
              </a:spcBef>
              <a:spcAft>
                <a:spcPts val="0"/>
              </a:spcAft>
              <a:buNone/>
              <a:tabLst/>
              <a:defRPr lang="en-US" sz="1400" b="1" kern="1200" cap="none" spc="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938" indent="0">
              <a:spcBef>
                <a:spcPts val="0"/>
              </a:spcBef>
              <a:spcAft>
                <a:spcPts val="400"/>
              </a:spcAft>
              <a:buNone/>
              <a:tabLst/>
              <a:defRPr lang="en-US" sz="140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7938" indent="0">
              <a:spcBef>
                <a:spcPts val="0"/>
              </a:spcBef>
              <a:buNone/>
              <a:tabLst/>
              <a:defRPr sz="1200">
                <a:solidFill>
                  <a:schemeClr val="bg1"/>
                </a:solidFill>
              </a:defRPr>
            </a:lvl3pPr>
            <a:lvl4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4pPr>
            <a:lvl5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text, indent for styles</a:t>
            </a:r>
          </a:p>
          <a:p>
            <a:pPr marL="7938" lvl="1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None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4AB7707-6052-4C49-BD40-D2CEBAC629D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156968" y="4886173"/>
            <a:ext cx="3769171" cy="1286028"/>
          </a:xfrm>
        </p:spPr>
        <p:txBody>
          <a:bodyPr/>
          <a:lstStyle>
            <a:lvl1pPr marL="7938" indent="0">
              <a:spcBef>
                <a:spcPts val="0"/>
              </a:spcBef>
              <a:spcAft>
                <a:spcPts val="0"/>
              </a:spcAft>
              <a:buNone/>
              <a:tabLst/>
              <a:defRPr lang="en-US" sz="1400" b="1" kern="1200" cap="none" spc="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938" indent="0">
              <a:spcBef>
                <a:spcPts val="0"/>
              </a:spcBef>
              <a:spcAft>
                <a:spcPts val="400"/>
              </a:spcAft>
              <a:buNone/>
              <a:tabLst/>
              <a:defRPr lang="en-US" sz="140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7938" indent="0">
              <a:spcBef>
                <a:spcPts val="0"/>
              </a:spcBef>
              <a:buNone/>
              <a:tabLst/>
              <a:defRPr sz="1200">
                <a:solidFill>
                  <a:schemeClr val="bg1"/>
                </a:solidFill>
              </a:defRPr>
            </a:lvl3pPr>
            <a:lvl4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4pPr>
            <a:lvl5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text, indent for styles</a:t>
            </a:r>
          </a:p>
          <a:p>
            <a:pPr marL="7938" lvl="1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None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DC5275D8-3879-C943-9B0B-26B241E1F8C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7744968" y="1371601"/>
            <a:ext cx="3769171" cy="1286028"/>
          </a:xfrm>
        </p:spPr>
        <p:txBody>
          <a:bodyPr/>
          <a:lstStyle>
            <a:lvl1pPr marL="7938" indent="0">
              <a:spcBef>
                <a:spcPts val="0"/>
              </a:spcBef>
              <a:spcAft>
                <a:spcPts val="0"/>
              </a:spcAft>
              <a:buNone/>
              <a:tabLst/>
              <a:defRPr lang="en-US" sz="1400" b="1" kern="1200" cap="none" spc="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938" indent="0">
              <a:spcBef>
                <a:spcPts val="0"/>
              </a:spcBef>
              <a:spcAft>
                <a:spcPts val="400"/>
              </a:spcAft>
              <a:buNone/>
              <a:tabLst/>
              <a:defRPr lang="en-US" sz="140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7938" indent="0">
              <a:spcBef>
                <a:spcPts val="0"/>
              </a:spcBef>
              <a:buNone/>
              <a:tabLst/>
              <a:defRPr sz="1200">
                <a:solidFill>
                  <a:schemeClr val="bg1"/>
                </a:solidFill>
              </a:defRPr>
            </a:lvl3pPr>
            <a:lvl4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4pPr>
            <a:lvl5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text, indent for styles</a:t>
            </a:r>
          </a:p>
          <a:p>
            <a:pPr marL="7938" lvl="1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None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56F155F0-B2B5-D040-A05A-82983352CD6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73800" y="1371601"/>
            <a:ext cx="1262287" cy="1273511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Picture Placeholder 7">
            <a:extLst>
              <a:ext uri="{FF2B5EF4-FFF2-40B4-BE49-F238E27FC236}">
                <a16:creationId xmlns:a16="http://schemas.microsoft.com/office/drawing/2014/main" id="{7B5F027E-1794-1D45-A26D-CE1DEC0C491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3800" y="3135145"/>
            <a:ext cx="1262287" cy="1273511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5" name="Picture Placeholder 7">
            <a:extLst>
              <a:ext uri="{FF2B5EF4-FFF2-40B4-BE49-F238E27FC236}">
                <a16:creationId xmlns:a16="http://schemas.microsoft.com/office/drawing/2014/main" id="{E519FF2F-1B6A-0140-9DAE-BE0C9D667DE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273800" y="4898689"/>
            <a:ext cx="1262287" cy="1273511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297B3498-B620-2B4E-8CEA-F7B7CBACC77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7744968" y="3128887"/>
            <a:ext cx="3769171" cy="1286028"/>
          </a:xfrm>
        </p:spPr>
        <p:txBody>
          <a:bodyPr/>
          <a:lstStyle>
            <a:lvl1pPr marL="7938" indent="0">
              <a:spcBef>
                <a:spcPts val="0"/>
              </a:spcBef>
              <a:spcAft>
                <a:spcPts val="0"/>
              </a:spcAft>
              <a:buNone/>
              <a:tabLst/>
              <a:defRPr lang="en-US" sz="1400" b="1" kern="1200" cap="none" spc="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938" indent="0">
              <a:spcBef>
                <a:spcPts val="0"/>
              </a:spcBef>
              <a:spcAft>
                <a:spcPts val="400"/>
              </a:spcAft>
              <a:buNone/>
              <a:tabLst/>
              <a:defRPr lang="en-US" sz="140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7938" indent="0">
              <a:spcBef>
                <a:spcPts val="0"/>
              </a:spcBef>
              <a:buNone/>
              <a:tabLst/>
              <a:defRPr sz="1200">
                <a:solidFill>
                  <a:schemeClr val="bg1"/>
                </a:solidFill>
              </a:defRPr>
            </a:lvl3pPr>
            <a:lvl4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4pPr>
            <a:lvl5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text, indent for styles</a:t>
            </a:r>
          </a:p>
          <a:p>
            <a:pPr marL="7938" lvl="1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None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9BC2924-6E5B-AA4B-B482-EAD15BA2038C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7744968" y="4886173"/>
            <a:ext cx="3769171" cy="1286028"/>
          </a:xfrm>
        </p:spPr>
        <p:txBody>
          <a:bodyPr/>
          <a:lstStyle>
            <a:lvl1pPr marL="7938" indent="0">
              <a:spcBef>
                <a:spcPts val="0"/>
              </a:spcBef>
              <a:spcAft>
                <a:spcPts val="0"/>
              </a:spcAft>
              <a:buNone/>
              <a:tabLst/>
              <a:defRPr lang="en-US" sz="1400" b="1" kern="1200" cap="none" spc="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938" indent="0">
              <a:spcBef>
                <a:spcPts val="0"/>
              </a:spcBef>
              <a:spcAft>
                <a:spcPts val="400"/>
              </a:spcAft>
              <a:buNone/>
              <a:tabLst/>
              <a:defRPr lang="en-US" sz="140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7938" indent="0">
              <a:spcBef>
                <a:spcPts val="0"/>
              </a:spcBef>
              <a:buNone/>
              <a:tabLst/>
              <a:defRPr sz="1200">
                <a:solidFill>
                  <a:schemeClr val="bg1"/>
                </a:solidFill>
              </a:defRPr>
            </a:lvl3pPr>
            <a:lvl4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4pPr>
            <a:lvl5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text, indent for styles</a:t>
            </a:r>
          </a:p>
          <a:p>
            <a:pPr marL="7938" lvl="1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None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9FCB7BC-E60E-7F48-A3EC-C49F1FAE94A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2625" y="6470853"/>
            <a:ext cx="1371600" cy="11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4364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Memb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4FE633-2EBC-8F47-811F-DEC061954DD5}"/>
              </a:ext>
            </a:extLst>
          </p:cNvPr>
          <p:cNvSpPr/>
          <p:nvPr userDrawn="1"/>
        </p:nvSpPr>
        <p:spPr>
          <a:xfrm flipV="1">
            <a:off x="0" y="-2"/>
            <a:ext cx="12192000" cy="15240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473451" y="2058193"/>
            <a:ext cx="3115885" cy="4114007"/>
          </a:xfrm>
          <a:noFill/>
        </p:spPr>
        <p:txBody>
          <a:bodyPr lIns="0" tIns="0" rIns="0">
            <a:noAutofit/>
          </a:bodyPr>
          <a:lstStyle>
            <a:lvl1pPr marL="234950" indent="-228600">
              <a:buClr>
                <a:schemeClr val="accent5"/>
              </a:buClr>
              <a:buFont typeface="Wingdings" pitchFamily="2" charset="2"/>
              <a:buChar char="§"/>
              <a:tabLst/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671B2-621F-D34F-A8A0-D4D1A7E2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58141-F0AC-704D-9680-E75460E70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A8519F9-309E-7148-8CE4-7B12E00E649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1028700"/>
            <a:ext cx="10820400" cy="495300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solidFill>
                  <a:schemeClr val="accent2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04B79A28-1D40-DB4D-9BD1-614E8D180BE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5800" y="2058193"/>
            <a:ext cx="2451100" cy="2472895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2110A5E-DAC4-0C4D-8D52-8F1F9E7A2BE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CDFC84D-23A9-F349-BBEA-08D80B9DC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2BEA6C2-4B8F-7648-B35A-F120A4F39AC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2625" y="6470853"/>
            <a:ext cx="1371600" cy="11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5214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ject Bleed: 1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3C72C06-50CE-B64A-A753-D9C682122E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4434700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95847D6F-87DD-E04D-8C7A-617BE517473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010401" y="4231567"/>
            <a:ext cx="5181599" cy="203133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FAA771B-601B-E445-BC17-C26F4786AA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85800" y="5159812"/>
            <a:ext cx="10820400" cy="28143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EC41F610-190D-464D-9E91-B369E27C13F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800" y="5859919"/>
            <a:ext cx="10820400" cy="28143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ext Placeholder 33"/>
          <p:cNvSpPr>
            <a:spLocks noGrp="1"/>
          </p:cNvSpPr>
          <p:nvPr>
            <p:ph type="title"/>
          </p:nvPr>
        </p:nvSpPr>
        <p:spPr>
          <a:xfrm>
            <a:off x="685800" y="4723978"/>
            <a:ext cx="10820400" cy="336434"/>
          </a:xfrm>
        </p:spPr>
        <p:txBody>
          <a:bodyPr anchor="t">
            <a:noAutofit/>
          </a:bodyPr>
          <a:lstStyle>
            <a:lvl1pPr>
              <a:defRPr sz="2800" cap="none" spc="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31BEC94-ED05-1B4A-91C2-8AC15A34A1CE}"/>
              </a:ext>
            </a:extLst>
          </p:cNvPr>
          <p:cNvSpPr/>
          <p:nvPr userDrawn="1"/>
        </p:nvSpPr>
        <p:spPr>
          <a:xfrm>
            <a:off x="685800" y="5565131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2C0989-A802-0C4B-9AEC-880DF106426A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49B95-45F6-B147-8EEC-5BEE04FC4D70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6683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ject: 1 IMG 1 Line / Full Spe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5863" y="457200"/>
            <a:ext cx="5240337" cy="406058"/>
          </a:xfrm>
        </p:spPr>
        <p:txBody>
          <a:bodyPr anchor="t" anchorCtr="0">
            <a:noAutofit/>
          </a:bodyPr>
          <a:lstStyle>
            <a:lvl1pPr>
              <a:defRPr sz="2800" cap="none" spc="0" baseline="0"/>
            </a:lvl1pPr>
          </a:lstStyle>
          <a:p>
            <a:r>
              <a:rPr lang="en-US" dirty="0"/>
              <a:t>1 Line Name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3C72C06-50CE-B64A-A753-D9C682122E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926138" cy="6858000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AFAA771B-601B-E445-BC17-C26F4786AA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65862" y="905108"/>
            <a:ext cx="5240337" cy="508343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4B2FBE-2532-2E41-8FBB-E8F547C11B6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65863" y="1594103"/>
            <a:ext cx="5240337" cy="4934423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None/>
              <a:defRPr lang="en-US" sz="1800" b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0"/>
              </a:spcBef>
              <a:buNone/>
              <a:tabLst/>
              <a:defRPr/>
            </a:lvl2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Click to add text, indent spec details 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E4DC93-119A-6B49-9534-58D5B821A7F0}"/>
              </a:ext>
            </a:extLst>
          </p:cNvPr>
          <p:cNvSpPr/>
          <p:nvPr userDrawn="1"/>
        </p:nvSpPr>
        <p:spPr>
          <a:xfrm>
            <a:off x="6265863" y="1299088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EF55F5-9411-E142-89C3-BC59179B08F5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05E9F7-9412-F645-B515-42C71A3F4637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FB0604BF-247B-E242-9D39-1CF590EC53E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6310" y="6654867"/>
            <a:ext cx="5159828" cy="203133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</p:spTree>
    <p:extLst>
      <p:ext uri="{BB962C8B-B14F-4D97-AF65-F5344CB8AC3E}">
        <p14:creationId xmlns:p14="http://schemas.microsoft.com/office/powerpoint/2010/main" val="31064199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Project: 1 IMG 2 Lines / Full Spe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5863" y="457200"/>
            <a:ext cx="5240337" cy="406058"/>
          </a:xfrm>
        </p:spPr>
        <p:txBody>
          <a:bodyPr anchor="t" anchorCtr="0">
            <a:noAutofit/>
          </a:bodyPr>
          <a:lstStyle>
            <a:lvl1pPr>
              <a:defRPr sz="2800" cap="none" spc="0" baseline="0"/>
            </a:lvl1pPr>
          </a:lstStyle>
          <a:p>
            <a:r>
              <a:rPr lang="en-US" dirty="0"/>
              <a:t>2 Line </a:t>
            </a:r>
            <a:br>
              <a:rPr lang="en-US" dirty="0"/>
            </a:br>
            <a:r>
              <a:rPr lang="en-US" dirty="0"/>
              <a:t>Project Name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3C72C06-50CE-B64A-A753-D9C682122E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926138" cy="6858000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AFAA771B-601B-E445-BC17-C26F4786AA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65863" y="1281720"/>
            <a:ext cx="5240337" cy="35800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4B2FBE-2532-2E41-8FBB-E8F547C11B6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65862" y="1983799"/>
            <a:ext cx="5240337" cy="4564281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None/>
              <a:defRPr lang="en-US" sz="1800" b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0"/>
              </a:spcBef>
              <a:buNone/>
              <a:tabLst/>
              <a:defRPr/>
            </a:lvl2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Click to add text, indent spec details 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E4DC93-119A-6B49-9534-58D5B821A7F0}"/>
              </a:ext>
            </a:extLst>
          </p:cNvPr>
          <p:cNvSpPr/>
          <p:nvPr userDrawn="1"/>
        </p:nvSpPr>
        <p:spPr>
          <a:xfrm>
            <a:off x="6265863" y="1682856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EF55F5-9411-E142-89C3-BC59179B08F5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05E9F7-9412-F645-B515-42C71A3F4637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FB0604BF-247B-E242-9D39-1CF590EC53E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6310" y="6654867"/>
            <a:ext cx="5159828" cy="203133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</p:spTree>
    <p:extLst>
      <p:ext uri="{BB962C8B-B14F-4D97-AF65-F5344CB8AC3E}">
        <p14:creationId xmlns:p14="http://schemas.microsoft.com/office/powerpoint/2010/main" val="13942392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ject: 2 IMGs 3 Lines / Full Spe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4">
            <a:extLst>
              <a:ext uri="{FF2B5EF4-FFF2-40B4-BE49-F238E27FC236}">
                <a16:creationId xmlns:a16="http://schemas.microsoft.com/office/drawing/2014/main" id="{5D6BC510-0A74-5F4C-840B-4D3C1A543D6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" y="3425269"/>
            <a:ext cx="5926137" cy="3432731"/>
          </a:xfrm>
          <a:ln>
            <a:noFill/>
          </a:ln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3C72C06-50CE-B64A-A753-D9C682122E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926138" cy="3412078"/>
          </a:xfrm>
          <a:ln>
            <a:noFill/>
          </a:ln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9B3F4FF7-6F0B-AF41-BB25-240541F69BF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66310" y="6640687"/>
            <a:ext cx="5159828" cy="203133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FB0604BF-247B-E242-9D39-1CF590EC53E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6310" y="3208945"/>
            <a:ext cx="5159828" cy="203133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693461E-CC2B-CA47-88F5-4715F55485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65863" y="457199"/>
            <a:ext cx="5240337" cy="2537285"/>
          </a:xfrm>
        </p:spPr>
        <p:txBody>
          <a:bodyPr anchor="t" anchorCtr="0">
            <a:noAutofit/>
          </a:bodyPr>
          <a:lstStyle>
            <a:lvl1pPr>
              <a:defRPr sz="2800" cap="none" spc="0" baseline="0"/>
            </a:lvl1pPr>
          </a:lstStyle>
          <a:p>
            <a:r>
              <a:rPr lang="en-US" dirty="0"/>
              <a:t>3 line</a:t>
            </a:r>
            <a:br>
              <a:rPr lang="en-US" dirty="0"/>
            </a:br>
            <a:r>
              <a:rPr lang="en-US" dirty="0"/>
              <a:t>Project</a:t>
            </a:r>
            <a:br>
              <a:rPr lang="en-US" dirty="0"/>
            </a:br>
            <a:r>
              <a:rPr lang="en-US" dirty="0"/>
              <a:t>Name</a:t>
            </a:r>
            <a:br>
              <a:rPr lang="en-US" dirty="0"/>
            </a:br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351C1D6F-DFEA-0D4D-B5BA-C91C9D0E39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65863" y="1658415"/>
            <a:ext cx="5240337" cy="488382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B00995DE-F1FD-2148-9041-1AF2051CF8D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65863" y="2376117"/>
            <a:ext cx="5240337" cy="4203509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None/>
              <a:defRPr lang="en-US" sz="1800" b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0"/>
              </a:spcBef>
              <a:buNone/>
              <a:tabLst/>
              <a:defRPr/>
            </a:lvl2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Click to add text, indent spec details 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47EBC7B-E2BC-0D4D-B7EA-E800B422AC47}"/>
              </a:ext>
            </a:extLst>
          </p:cNvPr>
          <p:cNvSpPr/>
          <p:nvPr userDrawn="1"/>
        </p:nvSpPr>
        <p:spPr>
          <a:xfrm>
            <a:off x="6265863" y="2066072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52988F-1030-8241-939E-FDAC97BD0C4D}"/>
              </a:ext>
            </a:extLst>
          </p:cNvPr>
          <p:cNvSpPr>
            <a:spLocks noGrp="1"/>
          </p:cNvSpPr>
          <p:nvPr>
            <p:ph type="dt" sz="half" idx="3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E28836-9CC6-6F4C-94E3-438637C7B2FF}"/>
              </a:ext>
            </a:extLst>
          </p:cNvPr>
          <p:cNvSpPr>
            <a:spLocks noGrp="1"/>
          </p:cNvSpPr>
          <p:nvPr>
            <p:ph type="sldNum" sz="quarter" idx="36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351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-ALT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799" y="1965960"/>
            <a:ext cx="4313237" cy="1846994"/>
          </a:xfrm>
        </p:spPr>
        <p:txBody>
          <a:bodyPr anchor="t">
            <a:noAutofit/>
          </a:bodyPr>
          <a:lstStyle>
            <a:lvl1pPr algn="l">
              <a:defRPr sz="4000" b="0" cap="none" spc="0"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7A17CBF-ED79-8149-94BA-FB1A68EE039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38762" y="0"/>
            <a:ext cx="6853238" cy="6857999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A100F13-C285-884E-A44C-3332EF05AB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5800" y="1368442"/>
            <a:ext cx="4313237" cy="335734"/>
          </a:xfrm>
        </p:spPr>
        <p:txBody>
          <a:bodyPr>
            <a:normAutofit/>
          </a:bodyPr>
          <a:lstStyle>
            <a:lvl1pPr marL="0" indent="0">
              <a:buNone/>
              <a:defRPr sz="1400" b="1" cap="all" spc="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Date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E9C1D367-65D1-0342-A522-13D9516FAB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85800" y="4155247"/>
            <a:ext cx="4313237" cy="1654746"/>
          </a:xfrm>
        </p:spPr>
        <p:txBody>
          <a:bodyPr anchor="t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800">
                <a:solidFill>
                  <a:schemeClr val="bg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4D8F5286-DDBB-AF41-9F30-41F469DE979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65863" y="6645634"/>
            <a:ext cx="5926137" cy="215444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F7422FD-0BE7-7D43-9996-1D640731BA36}"/>
              </a:ext>
            </a:extLst>
          </p:cNvPr>
          <p:cNvSpPr/>
          <p:nvPr userDrawn="1"/>
        </p:nvSpPr>
        <p:spPr>
          <a:xfrm>
            <a:off x="685800" y="1746504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CE51D8-DC42-D241-AD12-153DCFB9A9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799" y="6205737"/>
            <a:ext cx="2568060" cy="21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8000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AF5144-CC7F-0541-9E1B-33A1FC933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6349" y="457200"/>
            <a:ext cx="8959851" cy="3077308"/>
          </a:xfrm>
        </p:spPr>
        <p:txBody>
          <a:bodyPr anchor="b">
            <a:noAutofit/>
          </a:bodyPr>
          <a:lstStyle>
            <a:lvl1pPr>
              <a:defRPr sz="3600" b="1" cap="all" spc="200"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58E3452-9060-3F46-9362-17725C9B4464}"/>
              </a:ext>
            </a:extLst>
          </p:cNvPr>
          <p:cNvSpPr/>
          <p:nvPr userDrawn="1"/>
        </p:nvSpPr>
        <p:spPr>
          <a:xfrm>
            <a:off x="2546350" y="3657600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75896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AF5144-CC7F-0541-9E1B-33A1FC9333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457200"/>
            <a:ext cx="10820400" cy="571500"/>
          </a:xfrm>
        </p:spPr>
        <p:txBody>
          <a:bodyPr anchor="t">
            <a:noAutofit/>
          </a:bodyPr>
          <a:lstStyle>
            <a:lvl1pPr>
              <a:defRPr sz="3600" b="1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8306C8-DB3C-3C4F-8186-F1B0076AA8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5800" y="1790700"/>
            <a:ext cx="10820401" cy="4381500"/>
          </a:xfrm>
        </p:spPr>
        <p:txBody>
          <a:bodyPr>
            <a:normAutofit/>
          </a:bodyPr>
          <a:lstStyle>
            <a:lvl1pPr marL="11113" indent="0">
              <a:buNone/>
              <a:tabLst/>
              <a:defRPr sz="2000">
                <a:solidFill>
                  <a:schemeClr val="bg1"/>
                </a:solidFill>
              </a:defRPr>
            </a:lvl1pPr>
            <a:lvl2pPr marL="11113" indent="0">
              <a:buNone/>
              <a:tabLst/>
              <a:defRPr sz="2000">
                <a:solidFill>
                  <a:schemeClr val="bg1"/>
                </a:solidFill>
              </a:defRPr>
            </a:lvl2pPr>
            <a:lvl3pPr marL="11113" indent="0">
              <a:buNone/>
              <a:tabLst/>
              <a:defRPr sz="2000">
                <a:solidFill>
                  <a:schemeClr val="bg1"/>
                </a:solidFill>
              </a:defRPr>
            </a:lvl3pPr>
            <a:lvl4pPr marL="11113" indent="0">
              <a:buNone/>
              <a:tabLst/>
              <a:defRPr sz="2000">
                <a:solidFill>
                  <a:schemeClr val="bg1"/>
                </a:solidFill>
              </a:defRPr>
            </a:lvl4pPr>
            <a:lvl5pPr marL="11113" indent="0">
              <a:buNone/>
              <a:tabLst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638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1" y="1371600"/>
            <a:ext cx="5240338" cy="48053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5863" y="1371600"/>
            <a:ext cx="5240338" cy="48053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294494-F3D9-BE47-8141-9B0A8E5C6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0525A2-5101-1846-92A4-A7AADB20E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A2ED15-B721-084E-A54F-E60F18BD4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53B24AD-8583-B144-89FE-C161EE600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342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85801" y="1371600"/>
            <a:ext cx="5240338" cy="469557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1841157"/>
            <a:ext cx="5240338" cy="433104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65863" y="1371600"/>
            <a:ext cx="5240338" cy="469557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5863" y="1841157"/>
            <a:ext cx="5240338" cy="433104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05A2A4-AE05-BC4D-86DB-C400CDACF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61C1061-969C-BB44-84CD-FD3DB5B7E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8D3BA1F-C135-4C42-A22A-1F65DAABC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29069DE-315C-F140-B702-8ED7A7FA5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13071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C9D86C-7BAF-B342-95DD-C6B80D95B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83554A-DEF2-9543-89AD-E1D8D1609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78712B-433C-4743-8D29-E8EF4FF6B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8460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7B00FE-DEE8-DA46-91A6-BDB2C67C1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AD163E-CF9D-4443-9AFB-89DD267A2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33AB6E-77E2-8E40-A958-B5199B092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1514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0EFCB18-6E9B-9349-9C06-7366153651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7B00FE-DEE8-DA46-91A6-BDB2C67C1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AD163E-CF9D-4443-9AFB-89DD267A2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33AB6E-77E2-8E40-A958-B5199B092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660E278-0E61-D541-A035-435647CCB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457200"/>
            <a:ext cx="10820400" cy="576072"/>
          </a:xfrm>
        </p:spPr>
        <p:txBody>
          <a:bodyPr/>
          <a:lstStyle/>
          <a:p>
            <a:r>
              <a:rPr lang="en-US" dirty="0"/>
              <a:t>Icons</a:t>
            </a:r>
          </a:p>
        </p:txBody>
      </p:sp>
    </p:spTree>
    <p:extLst>
      <p:ext uri="{BB962C8B-B14F-4D97-AF65-F5344CB8AC3E}">
        <p14:creationId xmlns:p14="http://schemas.microsoft.com/office/powerpoint/2010/main" val="76897550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AF5144-CC7F-0541-9E1B-33A1FC933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6349" y="-65314"/>
            <a:ext cx="8959851" cy="3077308"/>
          </a:xfrm>
        </p:spPr>
        <p:txBody>
          <a:bodyPr anchor="b">
            <a:noAutofit/>
          </a:bodyPr>
          <a:lstStyle>
            <a:lvl1pPr>
              <a:defRPr sz="3600" b="1" cap="all" spc="200"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58E3452-9060-3F46-9362-17725C9B4464}"/>
              </a:ext>
            </a:extLst>
          </p:cNvPr>
          <p:cNvSpPr/>
          <p:nvPr userDrawn="1"/>
        </p:nvSpPr>
        <p:spPr>
          <a:xfrm>
            <a:off x="2546350" y="3135086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21">
            <a:extLst>
              <a:ext uri="{FF2B5EF4-FFF2-40B4-BE49-F238E27FC236}">
                <a16:creationId xmlns:a16="http://schemas.microsoft.com/office/drawing/2014/main" id="{F1E082D7-C4D1-744A-BF43-238CC6C722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562907" y="3632733"/>
            <a:ext cx="4313237" cy="1654746"/>
          </a:xfrm>
        </p:spPr>
        <p:txBody>
          <a:bodyPr anchor="t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7171826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AF5144-CC7F-0541-9E1B-33A1FC933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094" y="-65314"/>
            <a:ext cx="5712277" cy="3077308"/>
          </a:xfrm>
        </p:spPr>
        <p:txBody>
          <a:bodyPr anchor="b">
            <a:noAutofit/>
          </a:bodyPr>
          <a:lstStyle>
            <a:lvl1pPr>
              <a:defRPr sz="3600" b="1" cap="all" spc="200"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58E3452-9060-3F46-9362-17725C9B4464}"/>
              </a:ext>
            </a:extLst>
          </p:cNvPr>
          <p:cNvSpPr/>
          <p:nvPr userDrawn="1"/>
        </p:nvSpPr>
        <p:spPr>
          <a:xfrm>
            <a:off x="761095" y="3135086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21">
            <a:extLst>
              <a:ext uri="{FF2B5EF4-FFF2-40B4-BE49-F238E27FC236}">
                <a16:creationId xmlns:a16="http://schemas.microsoft.com/office/drawing/2014/main" id="{F1E082D7-C4D1-744A-BF43-238CC6C722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77652" y="3632733"/>
            <a:ext cx="4313237" cy="1654746"/>
          </a:xfrm>
        </p:spPr>
        <p:txBody>
          <a:bodyPr anchor="t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17841A-6BF3-484F-996D-070FABA4F20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50063" y="29485"/>
            <a:ext cx="5341937" cy="6773651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70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-ALT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A100F13-C285-884E-A44C-3332EF05AB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71588" y="1368442"/>
            <a:ext cx="4944269" cy="335734"/>
          </a:xfrm>
        </p:spPr>
        <p:txBody>
          <a:bodyPr>
            <a:normAutofit/>
          </a:bodyPr>
          <a:lstStyle>
            <a:lvl1pPr marL="0" indent="0">
              <a:buNone/>
              <a:defRPr sz="1400" b="1" cap="all" spc="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Date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4AA8417-EE9F-424B-AA64-F8FA1B631888}"/>
              </a:ext>
            </a:extLst>
          </p:cNvPr>
          <p:cNvSpPr/>
          <p:nvPr userDrawn="1"/>
        </p:nvSpPr>
        <p:spPr>
          <a:xfrm>
            <a:off x="0" y="0"/>
            <a:ext cx="6858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2650244-9418-1F4B-8602-415582C33C8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192963" y="0"/>
            <a:ext cx="4999037" cy="6858000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C3DF5B39-F432-B645-8261-CBBD1A6889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192962" y="6648712"/>
            <a:ext cx="4999037" cy="215444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223B63-BACA-BE46-9087-858D5CBDC64A}"/>
              </a:ext>
            </a:extLst>
          </p:cNvPr>
          <p:cNvSpPr/>
          <p:nvPr userDrawn="1"/>
        </p:nvSpPr>
        <p:spPr>
          <a:xfrm>
            <a:off x="1271588" y="1760847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2534F2-1CA2-2940-B48C-22C5BC4AEBC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1587" y="6180596"/>
            <a:ext cx="2568060" cy="21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185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-ALT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A100F13-C285-884E-A44C-3332EF05AB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71588" y="1368442"/>
            <a:ext cx="4944269" cy="335734"/>
          </a:xfrm>
        </p:spPr>
        <p:txBody>
          <a:bodyPr>
            <a:normAutofit/>
          </a:bodyPr>
          <a:lstStyle>
            <a:lvl1pPr marL="0" indent="0">
              <a:buNone/>
              <a:defRPr sz="1400" b="1" cap="all" spc="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Date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4AA8417-EE9F-424B-AA64-F8FA1B631888}"/>
              </a:ext>
            </a:extLst>
          </p:cNvPr>
          <p:cNvSpPr/>
          <p:nvPr userDrawn="1"/>
        </p:nvSpPr>
        <p:spPr>
          <a:xfrm>
            <a:off x="0" y="0"/>
            <a:ext cx="6858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223B63-BACA-BE46-9087-858D5CBDC64A}"/>
              </a:ext>
            </a:extLst>
          </p:cNvPr>
          <p:cNvSpPr/>
          <p:nvPr userDrawn="1"/>
        </p:nvSpPr>
        <p:spPr>
          <a:xfrm>
            <a:off x="1271588" y="1760847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6690EB-2636-E743-A099-75A1ED4E7CD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1588" y="987392"/>
            <a:ext cx="2568060" cy="21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815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671B2-621F-D34F-A8A0-D4D1A7E2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16C59-5468-754D-8C91-AB326197E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58141-F0AC-704D-9680-E75460E70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C74025B-E291-9E42-97AF-0F5A6CFB0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857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671B2-621F-D34F-A8A0-D4D1A7E2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16C59-5468-754D-8C91-AB326197E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58141-F0AC-704D-9680-E75460E70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C74025B-E291-9E42-97AF-0F5A6CFB0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FC16130-2992-0646-BAA0-040B6A2F75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5800" y="1288026"/>
            <a:ext cx="2498839" cy="2388777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E4262B76-99F4-8A4C-A559-07AC11AD08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65889" y="3776053"/>
            <a:ext cx="2147870" cy="2388777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AACCB439-BFD0-644E-9C13-C8A1B051880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6263" y="1288026"/>
            <a:ext cx="3879358" cy="2388777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116AD1B3-6049-CE4D-9B33-94AA8CB2EAF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85800" y="3776053"/>
            <a:ext cx="3879358" cy="2388777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56E36758-758C-9344-89C6-D1A5A79EC5E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914491" y="3776053"/>
            <a:ext cx="2770284" cy="2388777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91574383-9529-ED4D-92DB-96AD5908D89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785507" y="3776053"/>
            <a:ext cx="1720693" cy="2388777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C12A26FD-8B73-8C4B-A9E4-A5A8F462673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287244" y="1289629"/>
            <a:ext cx="4218955" cy="2388777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358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90700"/>
            <a:ext cx="10820400" cy="43815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671B2-621F-D34F-A8A0-D4D1A7E2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16C59-5468-754D-8C91-AB326197E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58141-F0AC-704D-9680-E75460E70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A8519F9-309E-7148-8CE4-7B12E00E649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1182359"/>
            <a:ext cx="10820400" cy="457200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solidFill>
                  <a:schemeClr val="accent2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EFAC9C6-DB71-0E4D-AA49-0ED18BDFA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380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5240338" cy="48053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671B2-621F-D34F-A8A0-D4D1A7E2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16C59-5468-754D-8C91-AB326197E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58141-F0AC-704D-9680-E75460E70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B6FEDAD-611F-AD49-81AC-982C8CA3BBB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5862" y="1371600"/>
            <a:ext cx="5240337" cy="4800599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880BBAB-A6CD-7248-9FD2-BD93C6110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0" name="Text Placeholder 22">
            <a:extLst>
              <a:ext uri="{FF2B5EF4-FFF2-40B4-BE49-F238E27FC236}">
                <a16:creationId xmlns:a16="http://schemas.microsoft.com/office/drawing/2014/main" id="{D864C215-8324-084C-B43F-96167B012A9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24600" y="5969066"/>
            <a:ext cx="5181599" cy="203133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</p:spTree>
    <p:extLst>
      <p:ext uri="{BB962C8B-B14F-4D97-AF65-F5344CB8AC3E}">
        <p14:creationId xmlns:p14="http://schemas.microsoft.com/office/powerpoint/2010/main" val="2226211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5240338" cy="48053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16C59-5468-754D-8C91-AB326197E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B6FEDAD-611F-AD49-81AC-982C8CA3BBB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5862" y="0"/>
            <a:ext cx="5926138" cy="6858000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36DB0D-AEBF-0345-9ABB-53F960A00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57200"/>
            <a:ext cx="5240338" cy="5760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D50D2D81-892A-7C48-AC57-D115AF6B175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65863" y="6645634"/>
            <a:ext cx="5926137" cy="215444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</p:spTree>
    <p:extLst>
      <p:ext uri="{BB962C8B-B14F-4D97-AF65-F5344CB8AC3E}">
        <p14:creationId xmlns:p14="http://schemas.microsoft.com/office/powerpoint/2010/main" val="4050618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10820400" cy="57607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371600"/>
            <a:ext cx="10820400" cy="48053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B33AC4-64F8-F74C-86B7-ABEC357A0896}"/>
              </a:ext>
            </a:extLst>
          </p:cNvPr>
          <p:cNvPicPr>
            <a:picLocks noChangeAspect="1"/>
          </p:cNvPicPr>
          <p:nvPr userDrawn="1"/>
        </p:nvPicPr>
        <p:blipFill>
          <a:blip r:embed="rId3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800" y="6470662"/>
            <a:ext cx="1371600" cy="112014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E66414-39CA-DB45-89BE-C54A417D04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54893" y="6356350"/>
            <a:ext cx="5798507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8376257-85FF-5047-8681-C48124117F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2070" y="6356350"/>
            <a:ext cx="34413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18DB712E-34F7-4747-AE5C-D5328510FD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20981" y="6356350"/>
            <a:ext cx="1841088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575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7" r:id="rId3"/>
    <p:sldLayoutId id="2147483670" r:id="rId4"/>
    <p:sldLayoutId id="2147483650" r:id="rId5"/>
    <p:sldLayoutId id="2147483675" r:id="rId6"/>
    <p:sldLayoutId id="2147483665" r:id="rId7"/>
    <p:sldLayoutId id="2147483663" r:id="rId8"/>
    <p:sldLayoutId id="2147483664" r:id="rId9"/>
    <p:sldLayoutId id="2147483661" r:id="rId10"/>
    <p:sldLayoutId id="2147483666" r:id="rId11"/>
    <p:sldLayoutId id="2147483662" r:id="rId12"/>
    <p:sldLayoutId id="2147483669" r:id="rId13"/>
    <p:sldLayoutId id="2147483667" r:id="rId14"/>
    <p:sldLayoutId id="2147483668" r:id="rId15"/>
    <p:sldLayoutId id="2147483658" r:id="rId16"/>
    <p:sldLayoutId id="2147483659" r:id="rId17"/>
    <p:sldLayoutId id="2147483672" r:id="rId18"/>
    <p:sldLayoutId id="2147483660" r:id="rId19"/>
    <p:sldLayoutId id="2147483651" r:id="rId20"/>
    <p:sldLayoutId id="2147483671" r:id="rId21"/>
    <p:sldLayoutId id="2147483652" r:id="rId22"/>
    <p:sldLayoutId id="2147483653" r:id="rId23"/>
    <p:sldLayoutId id="2147483654" r:id="rId24"/>
    <p:sldLayoutId id="2147483655" r:id="rId25"/>
    <p:sldLayoutId id="2147483676" r:id="rId26"/>
    <p:sldLayoutId id="2147483673" r:id="rId27"/>
    <p:sldLayoutId id="2147483674" r:id="rId2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 cap="all" spc="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8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18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18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18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18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432" userDrawn="1">
          <p15:clr>
            <a:srgbClr val="F26B43"/>
          </p15:clr>
        </p15:guide>
        <p15:guide id="4" pos="7248" userDrawn="1">
          <p15:clr>
            <a:srgbClr val="F26B43"/>
          </p15:clr>
        </p15:guide>
        <p15:guide id="5" pos="801" userDrawn="1">
          <p15:clr>
            <a:srgbClr val="F26B43"/>
          </p15:clr>
        </p15:guide>
        <p15:guide id="6" pos="1017" userDrawn="1">
          <p15:clr>
            <a:srgbClr val="F26B43"/>
          </p15:clr>
        </p15:guide>
        <p15:guide id="7" pos="1387" userDrawn="1">
          <p15:clr>
            <a:srgbClr val="F26B43"/>
          </p15:clr>
        </p15:guide>
        <p15:guide id="8" pos="1604" userDrawn="1">
          <p15:clr>
            <a:srgbClr val="F26B43"/>
          </p15:clr>
        </p15:guide>
        <p15:guide id="9" pos="1976" userDrawn="1">
          <p15:clr>
            <a:srgbClr val="F26B43"/>
          </p15:clr>
        </p15:guide>
        <p15:guide id="10" pos="2188" userDrawn="1">
          <p15:clr>
            <a:srgbClr val="F26B43"/>
          </p15:clr>
        </p15:guide>
        <p15:guide id="11" pos="2560" userDrawn="1">
          <p15:clr>
            <a:srgbClr val="F26B43"/>
          </p15:clr>
        </p15:guide>
        <p15:guide id="12" pos="2774" userDrawn="1">
          <p15:clr>
            <a:srgbClr val="F26B43"/>
          </p15:clr>
        </p15:guide>
        <p15:guide id="13" pos="3144" userDrawn="1">
          <p15:clr>
            <a:srgbClr val="F26B43"/>
          </p15:clr>
        </p15:guide>
        <p15:guide id="14" pos="3361" userDrawn="1">
          <p15:clr>
            <a:srgbClr val="F26B43"/>
          </p15:clr>
        </p15:guide>
        <p15:guide id="15" pos="3733" userDrawn="1">
          <p15:clr>
            <a:srgbClr val="F26B43"/>
          </p15:clr>
        </p15:guide>
        <p15:guide id="16" pos="3947" userDrawn="1">
          <p15:clr>
            <a:srgbClr val="F26B43"/>
          </p15:clr>
        </p15:guide>
        <p15:guide id="17" pos="4317" userDrawn="1">
          <p15:clr>
            <a:srgbClr val="F26B43"/>
          </p15:clr>
        </p15:guide>
        <p15:guide id="18" pos="4531" userDrawn="1">
          <p15:clr>
            <a:srgbClr val="F26B43"/>
          </p15:clr>
        </p15:guide>
        <p15:guide id="19" pos="4907" userDrawn="1">
          <p15:clr>
            <a:srgbClr val="F26B43"/>
          </p15:clr>
        </p15:guide>
        <p15:guide id="20" pos="5118" userDrawn="1">
          <p15:clr>
            <a:srgbClr val="F26B43"/>
          </p15:clr>
        </p15:guide>
        <p15:guide id="21" pos="5493" userDrawn="1">
          <p15:clr>
            <a:srgbClr val="F26B43"/>
          </p15:clr>
        </p15:guide>
        <p15:guide id="22" pos="5705" userDrawn="1">
          <p15:clr>
            <a:srgbClr val="F26B43"/>
          </p15:clr>
        </p15:guide>
        <p15:guide id="23" pos="6074" userDrawn="1">
          <p15:clr>
            <a:srgbClr val="F26B43"/>
          </p15:clr>
        </p15:guide>
        <p15:guide id="24" pos="6291" userDrawn="1">
          <p15:clr>
            <a:srgbClr val="F26B43"/>
          </p15:clr>
        </p15:guide>
        <p15:guide id="25" pos="6661" userDrawn="1">
          <p15:clr>
            <a:srgbClr val="F26B43"/>
          </p15:clr>
        </p15:guide>
        <p15:guide id="26" pos="6872" userDrawn="1">
          <p15:clr>
            <a:srgbClr val="F26B43"/>
          </p15:clr>
        </p15:guide>
        <p15:guide id="27" orient="horz" pos="864" userDrawn="1">
          <p15:clr>
            <a:srgbClr val="F26B43"/>
          </p15:clr>
        </p15:guide>
        <p15:guide id="28" orient="horz" pos="3888" userDrawn="1">
          <p15:clr>
            <a:srgbClr val="F26B43"/>
          </p15:clr>
        </p15:guide>
        <p15:guide id="31" orient="horz" pos="648" userDrawn="1">
          <p15:clr>
            <a:srgbClr val="F26B43"/>
          </p15:clr>
        </p15:guide>
        <p15:guide id="32" orient="horz" pos="288" userDrawn="1">
          <p15:clr>
            <a:srgbClr val="F26B43"/>
          </p15:clr>
        </p15:guide>
        <p15:guide id="33" orient="horz" pos="11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43874FC-55AD-904D-ADE7-8929B67FC1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力密度法结构找形研究与实现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D276F-0255-2A4D-AE11-5CF5873A6C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April 30, 2022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DEE095-2DEC-CF48-9B3A-34CDAAFB0BB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图片占位符 5" descr="图表, 表面图&#10;&#10;描述已自动生成">
            <a:extLst>
              <a:ext uri="{FF2B5EF4-FFF2-40B4-BE49-F238E27FC236}">
                <a16:creationId xmlns:a16="http://schemas.microsoft.com/office/drawing/2014/main" id="{3B8852B8-556E-453C-BB25-7D48E2FC997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9371" r="9371"/>
          <a:stretch>
            <a:fillRect/>
          </a:stretch>
        </p:blipFill>
        <p:spPr/>
      </p:pic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2A5F6227-3CA2-4CCE-B8D7-EE1C33CA1CC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562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ED6D6-8871-F040-97C9-889D4BD3A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9509760" cy="840630"/>
          </a:xfrm>
        </p:spPr>
        <p:txBody>
          <a:bodyPr>
            <a:normAutofit/>
          </a:bodyPr>
          <a:lstStyle/>
          <a:p>
            <a:r>
              <a:rPr lang="zh-CN" altLang="en-US" dirty="0"/>
              <a:t>初始工况下变形为</a:t>
            </a:r>
            <a:r>
              <a:rPr lang="en-US" altLang="zh-CN" dirty="0"/>
              <a:t>0</a:t>
            </a:r>
          </a:p>
          <a:p>
            <a:r>
              <a:rPr lang="zh-CN" altLang="en-US" dirty="0"/>
              <a:t>所有索均受拉</a:t>
            </a:r>
            <a:endParaRPr lang="en-US" altLang="zh-CN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EECD94-17E8-6B4C-84AE-7E6D5C31D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样例展示</a:t>
            </a:r>
            <a:r>
              <a:rPr lang="en-US" altLang="zh-CN" dirty="0"/>
              <a:t>——</a:t>
            </a:r>
            <a:r>
              <a:rPr lang="zh-CN" altLang="en-US" dirty="0"/>
              <a:t>轮辐式张拉屋盖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698C47-795F-B94F-9F25-A171DE4F31A9}"/>
              </a:ext>
            </a:extLst>
          </p:cNvPr>
          <p:cNvSpPr/>
          <p:nvPr/>
        </p:nvSpPr>
        <p:spPr>
          <a:xfrm>
            <a:off x="696479" y="1033272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57F28-4BAE-5A4A-B827-15492520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B765F04-AE6C-41BA-8119-A658C7E9E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593" y="2113280"/>
            <a:ext cx="3929053" cy="41148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E79E3D9-0651-4065-A11E-97D06DC51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1326" y="2157366"/>
            <a:ext cx="5159187" cy="4198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45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CED6D6-8871-F040-97C9-889D4BD3A0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5800" y="1371600"/>
                <a:ext cx="3881120" cy="4207790"/>
              </a:xfrm>
            </p:spPr>
            <p:txBody>
              <a:bodyPr>
                <a:normAutofit/>
              </a:bodyPr>
              <a:lstStyle/>
              <a:p>
                <a:pPr>
                  <a:buFont typeface="Wingdings" panose="05000000000000000000" pitchFamily="2" charset="2"/>
                  <a:buChar char="n"/>
                </a:pPr>
                <a:r>
                  <a:rPr lang="zh-CN" altLang="en-US" dirty="0"/>
                  <a:t>力密度验证</a:t>
                </a:r>
                <a:endParaRPr lang="en-US" altLang="zh-CN" dirty="0"/>
              </a:p>
              <a:p>
                <a:endParaRPr lang="en-US" altLang="zh-CN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=16.027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;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=16027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𝑘𝑁</m:t>
                      </m:r>
                    </m:oMath>
                  </m:oMathPara>
                </a14:m>
                <a:endParaRPr lang="en-US" altLang="zh-CN" b="0" dirty="0"/>
              </a:p>
              <a:p>
                <a:pPr marL="0" indent="0">
                  <a:buNone/>
                </a:pPr>
                <a:endParaRPr lang="en-US" altLang="zh-CN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16027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𝑘𝑁</m:t>
                          </m:r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16.027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=1000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𝑘𝑁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n-US" altLang="zh-CN" dirty="0"/>
              </a:p>
              <a:p>
                <a:pPr>
                  <a:buFont typeface="Wingdings" panose="05000000000000000000" pitchFamily="2" charset="2"/>
                  <a:buChar char="Ø"/>
                </a:pPr>
                <a:endParaRPr lang="en-US" dirty="0"/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en-US" dirty="0">
                    <a:solidFill>
                      <a:srgbClr val="FF0000"/>
                    </a:solidFill>
                  </a:rPr>
                  <a:t>Sap2000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分析得到的力密度和初始输入完全一致</a:t>
                </a:r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CED6D6-8871-F040-97C9-889D4BD3A0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1371600"/>
                <a:ext cx="3881120" cy="4207790"/>
              </a:xfrm>
              <a:blipFill>
                <a:blip r:embed="rId2"/>
                <a:stretch>
                  <a:fillRect l="-3459" t="-217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16EECD94-17E8-6B4C-84AE-7E6D5C31D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样例展示</a:t>
            </a:r>
            <a:r>
              <a:rPr lang="en-US" altLang="zh-CN" dirty="0"/>
              <a:t>——</a:t>
            </a:r>
            <a:r>
              <a:rPr lang="zh-CN" altLang="en-US" dirty="0"/>
              <a:t>轮辐式张拉屋盖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698C47-795F-B94F-9F25-A171DE4F31A9}"/>
              </a:ext>
            </a:extLst>
          </p:cNvPr>
          <p:cNvSpPr/>
          <p:nvPr/>
        </p:nvSpPr>
        <p:spPr>
          <a:xfrm>
            <a:off x="696479" y="1033272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57F28-4BAE-5A4A-B827-15492520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F59F4E5-A0B7-4D67-BB0F-B703EF4D1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5110" y="1076822"/>
            <a:ext cx="5886960" cy="493437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5E18E2E-1276-48AB-8E39-F1A9D6D796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5110" y="6178063"/>
            <a:ext cx="5886960" cy="543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285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0D88F3A-1BC1-463A-8B2C-A90F1DC03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经过算例验证，本程序找到的结构形状是正确的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若初始形状和最终形状差异较大，造成最终形状自重增加较多，故下一步会研究自重作用下迭代找形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针对广州体育场的建议：</a:t>
            </a:r>
            <a:endParaRPr lang="en-US" altLang="zh-CN" dirty="0"/>
          </a:p>
          <a:p>
            <a:pPr lvl="1"/>
            <a:r>
              <a:rPr lang="zh-CN" altLang="en-US" dirty="0"/>
              <a:t>因上弦形状固定，可将上弦转化为点荷载进行下弦拉索的找形</a:t>
            </a:r>
            <a:endParaRPr lang="en-US" altLang="zh-CN" dirty="0"/>
          </a:p>
          <a:p>
            <a:pPr lvl="1"/>
            <a:r>
              <a:rPr lang="zh-CN" altLang="en-US" dirty="0"/>
              <a:t>下弦形状确定后，进行上下弦模型组装和分析</a:t>
            </a:r>
            <a:endParaRPr lang="en-US" altLang="zh-CN" dirty="0"/>
          </a:p>
          <a:p>
            <a:pPr lvl="1"/>
            <a:r>
              <a:rPr lang="zh-CN" altLang="en-US" dirty="0"/>
              <a:t>可能需多轮迭代，得到最终的屋盖形状</a:t>
            </a:r>
            <a:endParaRPr lang="en-US" altLang="zh-CN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F7BCA64-AFD5-4BBA-A74D-F0A64F905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11F77B9-6696-4CDF-A291-E5C7F89D8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结论和下一步工作</a:t>
            </a:r>
          </a:p>
        </p:txBody>
      </p:sp>
    </p:spTree>
    <p:extLst>
      <p:ext uri="{BB962C8B-B14F-4D97-AF65-F5344CB8AC3E}">
        <p14:creationId xmlns:p14="http://schemas.microsoft.com/office/powerpoint/2010/main" val="629777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05136-C021-A143-BD8F-BE4C03E4A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7ABBC8-8B96-1B43-9630-6779051015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Contact info</a:t>
            </a:r>
          </a:p>
          <a:p>
            <a:r>
              <a:rPr lang="en-US" dirty="0"/>
              <a:t>Hhuang@ThorntonTomasetti.com</a:t>
            </a:r>
          </a:p>
        </p:txBody>
      </p:sp>
      <p:pic>
        <p:nvPicPr>
          <p:cNvPr id="8" name="图片占位符 7" descr="图表, 表面图&#10;&#10;描述已自动生成">
            <a:extLst>
              <a:ext uri="{FF2B5EF4-FFF2-40B4-BE49-F238E27FC236}">
                <a16:creationId xmlns:a16="http://schemas.microsoft.com/office/drawing/2014/main" id="{7F141698-689B-4282-829B-F946008EAF2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0661" r="20661"/>
          <a:stretch>
            <a:fillRect/>
          </a:stretch>
        </p:blipFill>
        <p:spPr>
          <a:xfrm>
            <a:off x="6850063" y="30163"/>
            <a:ext cx="5341937" cy="6827837"/>
          </a:xfrm>
        </p:spPr>
      </p:pic>
    </p:spTree>
    <p:extLst>
      <p:ext uri="{BB962C8B-B14F-4D97-AF65-F5344CB8AC3E}">
        <p14:creationId xmlns:p14="http://schemas.microsoft.com/office/powerpoint/2010/main" val="1086660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E5DC4-9F52-6B41-A978-549A7BF17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57200"/>
            <a:ext cx="10820400" cy="571500"/>
          </a:xfrm>
        </p:spPr>
        <p:txBody>
          <a:bodyPr/>
          <a:lstStyle/>
          <a:p>
            <a:r>
              <a:rPr lang="zh-CN" altLang="en-US" dirty="0"/>
              <a:t>内容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25F35B-2DD8-CA4C-8FAA-ED991F1A41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68313" indent="-457200">
              <a:buFont typeface="+mj-lt"/>
              <a:buAutoNum type="arabicPeriod"/>
            </a:pPr>
            <a:r>
              <a:rPr lang="zh-CN" altLang="en-US" dirty="0"/>
              <a:t>力密度法介绍</a:t>
            </a:r>
            <a:endParaRPr lang="en-US" altLang="zh-CN" dirty="0"/>
          </a:p>
          <a:p>
            <a:pPr marL="468313" indent="-457200">
              <a:buFont typeface="+mj-lt"/>
              <a:buAutoNum type="arabicPeriod"/>
            </a:pPr>
            <a:r>
              <a:rPr lang="zh-CN" altLang="en-US" dirty="0"/>
              <a:t>找形流程</a:t>
            </a:r>
            <a:endParaRPr lang="en-US" altLang="zh-CN" dirty="0"/>
          </a:p>
          <a:p>
            <a:pPr marL="468313" indent="-457200">
              <a:buFont typeface="+mj-lt"/>
              <a:buAutoNum type="arabicPeriod"/>
            </a:pPr>
            <a:r>
              <a:rPr lang="zh-CN" altLang="en-US" dirty="0"/>
              <a:t>样例展示（轮辐式张拉屋盖）</a:t>
            </a:r>
            <a:endParaRPr lang="en-US" altLang="zh-CN" dirty="0"/>
          </a:p>
          <a:p>
            <a:pPr marL="468313" indent="-457200">
              <a:buFont typeface="+mj-lt"/>
              <a:buAutoNum type="arabicPeriod"/>
            </a:pPr>
            <a:r>
              <a:rPr lang="zh-CN" altLang="en-US" dirty="0"/>
              <a:t>结论和下一步工作</a:t>
            </a:r>
            <a:endParaRPr lang="en-US" altLang="zh-CN" dirty="0"/>
          </a:p>
          <a:p>
            <a:pPr marL="468313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63362E-5359-E74D-B874-24E4745A8BD5}"/>
              </a:ext>
            </a:extLst>
          </p:cNvPr>
          <p:cNvSpPr/>
          <p:nvPr/>
        </p:nvSpPr>
        <p:spPr>
          <a:xfrm>
            <a:off x="696479" y="1033272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9100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CED6D6-8871-F040-97C9-889D4BD3A0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zh-CN" altLang="en-US" dirty="0"/>
                  <a:t>基于力和杆件长度的比值，即“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力密度</a:t>
                </a:r>
                <a:r>
                  <a:rPr lang="zh-CN" altLang="en-US" dirty="0"/>
                  <a:t>”</a:t>
                </a:r>
                <a:endParaRPr lang="en-US" altLang="zh-CN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𝐹</m:t>
                          </m:r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den>
                      </m:f>
                    </m:oMath>
                  </m:oMathPara>
                </a14:m>
                <a:endParaRPr lang="en-US" altLang="zh-CN" i="1" dirty="0"/>
              </a:p>
              <a:p>
                <a:r>
                  <a:rPr lang="zh-CN" altLang="en-US" dirty="0"/>
                  <a:t>每个节点都处于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轴力静力平衡，且杆件走向与其内力平行</a:t>
                </a:r>
                <a:endParaRPr lang="en-US" altLang="zh-CN" dirty="0">
                  <a:solidFill>
                    <a:srgbClr val="FF0000"/>
                  </a:solidFill>
                </a:endParaRP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zh-CN" altLang="en-US" dirty="0"/>
                  <a:t>假设：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拉杆力密度为正值，压杆力密度为负值</a:t>
                </a:r>
                <a:endParaRPr lang="en-US" altLang="zh-CN" dirty="0">
                  <a:solidFill>
                    <a:srgbClr val="FF0000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CN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CN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0      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&gt;0</m:t>
                              </m:r>
                            </m:e>
                            <m:e>
                              <m:r>
                                <a:rPr lang="en-US" altLang="zh-CN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0      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N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zh-CN" altLang="en-US" dirty="0"/>
                  <a:t>可假设所有杆件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力密度位定值</a:t>
                </a:r>
                <a:r>
                  <a:rPr lang="zh-CN" altLang="en-US" dirty="0"/>
                  <a:t>，或分组定值：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杆件越长，轴力越大</a:t>
                </a:r>
                <a:endParaRPr lang="en-US" altLang="zh-CN" dirty="0">
                  <a:solidFill>
                    <a:srgbClr val="FF0000"/>
                  </a:solidFill>
                </a:endParaRP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CED6D6-8871-F040-97C9-889D4BD3A0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39" t="-190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16EECD94-17E8-6B4C-84AE-7E6D5C31D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力密度法介绍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698C47-795F-B94F-9F25-A171DE4F31A9}"/>
              </a:ext>
            </a:extLst>
          </p:cNvPr>
          <p:cNvSpPr/>
          <p:nvPr/>
        </p:nvSpPr>
        <p:spPr>
          <a:xfrm>
            <a:off x="696479" y="1033272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57F28-4BAE-5A4A-B827-15492520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3</a:t>
            </a:fld>
            <a:endParaRPr lang="en-US" dirty="0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86AE583E-0BE7-40E3-8F38-1FFF228EA8E6}"/>
              </a:ext>
            </a:extLst>
          </p:cNvPr>
          <p:cNvGrpSpPr/>
          <p:nvPr/>
        </p:nvGrpSpPr>
        <p:grpSpPr>
          <a:xfrm>
            <a:off x="4243502" y="3033046"/>
            <a:ext cx="3349086" cy="802068"/>
            <a:chOff x="5324157" y="3065082"/>
            <a:chExt cx="3349086" cy="802068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D18B6797-BF74-415A-903C-8EABE6DE10D9}"/>
                </a:ext>
              </a:extLst>
            </p:cNvPr>
            <p:cNvSpPr/>
            <p:nvPr/>
          </p:nvSpPr>
          <p:spPr>
            <a:xfrm>
              <a:off x="6273800" y="335788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" name="直接箭头连接符 6">
              <a:extLst>
                <a:ext uri="{FF2B5EF4-FFF2-40B4-BE49-F238E27FC236}">
                  <a16:creationId xmlns:a16="http://schemas.microsoft.com/office/drawing/2014/main" id="{6214FCC6-CB60-41EE-B6FA-AAFFA9AF013B}"/>
                </a:ext>
              </a:extLst>
            </p:cNvPr>
            <p:cNvCxnSpPr>
              <a:cxnSpLocks/>
              <a:stCxn id="5" idx="6"/>
            </p:cNvCxnSpPr>
            <p:nvPr/>
          </p:nvCxnSpPr>
          <p:spPr>
            <a:xfrm flipV="1">
              <a:off x="6426200" y="3429000"/>
              <a:ext cx="950913" cy="508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E2BDDF83-4990-4507-AB73-B706DB159FF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324157" y="3065082"/>
              <a:ext cx="949643" cy="33832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0FC7DA3B-C482-4FBE-B4EB-710C881C2563}"/>
                </a:ext>
              </a:extLst>
            </p:cNvPr>
            <p:cNvCxnSpPr>
              <a:cxnSpLocks/>
            </p:cNvCxnSpPr>
            <p:nvPr/>
          </p:nvCxnSpPr>
          <p:spPr>
            <a:xfrm>
              <a:off x="6348730" y="3510280"/>
              <a:ext cx="1270" cy="35687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A3290C93-93ED-46B1-B8D9-74533C2C6D56}"/>
                </a:ext>
              </a:extLst>
            </p:cNvPr>
            <p:cNvCxnSpPr>
              <a:cxnSpLocks/>
            </p:cNvCxnSpPr>
            <p:nvPr/>
          </p:nvCxnSpPr>
          <p:spPr>
            <a:xfrm>
              <a:off x="8656066" y="3434080"/>
              <a:ext cx="1270" cy="35687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4CE2B218-C630-4ADC-9B2A-1ADB06D30A2A}"/>
                </a:ext>
              </a:extLst>
            </p:cNvPr>
            <p:cNvCxnSpPr/>
            <p:nvPr/>
          </p:nvCxnSpPr>
          <p:spPr>
            <a:xfrm flipV="1">
              <a:off x="7722330" y="3443224"/>
              <a:ext cx="950913" cy="508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7DFF1457-8D9A-4FE8-A20E-84C9B663215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707693" y="3461766"/>
              <a:ext cx="949643" cy="33832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13385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ED6D6-8871-F040-97C9-889D4BD3A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10820400" cy="576073"/>
          </a:xfrm>
        </p:spPr>
        <p:txBody>
          <a:bodyPr/>
          <a:lstStyle/>
          <a:p>
            <a:r>
              <a:rPr lang="zh-CN" altLang="en-US" dirty="0"/>
              <a:t>整体力密度越大，结构矢量高越小；反之整体力密度越小，结构矢高越大</a:t>
            </a:r>
            <a:endParaRPr lang="en-US" altLang="zh-CN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EECD94-17E8-6B4C-84AE-7E6D5C31D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力密度法介绍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698C47-795F-B94F-9F25-A171DE4F31A9}"/>
              </a:ext>
            </a:extLst>
          </p:cNvPr>
          <p:cNvSpPr/>
          <p:nvPr/>
        </p:nvSpPr>
        <p:spPr>
          <a:xfrm>
            <a:off x="696479" y="1033272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57F28-4BAE-5A4A-B827-15492520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图片 5" descr="图片包含 风筝, 飞行, 户外, 空气&#10;&#10;描述已自动生成">
            <a:extLst>
              <a:ext uri="{FF2B5EF4-FFF2-40B4-BE49-F238E27FC236}">
                <a16:creationId xmlns:a16="http://schemas.microsoft.com/office/drawing/2014/main" id="{310C94FD-4CB8-4176-8E90-65F195524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037" y="2390328"/>
            <a:ext cx="3360000" cy="2520000"/>
          </a:xfrm>
          <a:prstGeom prst="rect">
            <a:avLst/>
          </a:prstGeom>
        </p:spPr>
      </p:pic>
      <p:pic>
        <p:nvPicPr>
          <p:cNvPr id="10" name="图片 9" descr="图表&#10;&#10;低可信度描述已自动生成">
            <a:extLst>
              <a:ext uri="{FF2B5EF4-FFF2-40B4-BE49-F238E27FC236}">
                <a16:creationId xmlns:a16="http://schemas.microsoft.com/office/drawing/2014/main" id="{41204F54-D862-4121-9B96-0073F2985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6000" y="2390328"/>
            <a:ext cx="3360000" cy="2520000"/>
          </a:xfrm>
          <a:prstGeom prst="rect">
            <a:avLst/>
          </a:prstGeom>
        </p:spPr>
      </p:pic>
      <p:pic>
        <p:nvPicPr>
          <p:cNvPr id="12" name="图片 11" descr="图片包含 图表&#10;&#10;描述已自动生成">
            <a:extLst>
              <a:ext uri="{FF2B5EF4-FFF2-40B4-BE49-F238E27FC236}">
                <a16:creationId xmlns:a16="http://schemas.microsoft.com/office/drawing/2014/main" id="{D6FEF5A6-E7E4-4C9F-95C4-0CB665D231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963" y="2390328"/>
            <a:ext cx="3360000" cy="25200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136858CD-9F37-4A18-A2AD-2C3FFF3AA11A}"/>
                  </a:ext>
                </a:extLst>
              </p:cNvPr>
              <p:cNvSpPr txBox="1"/>
              <p:nvPr/>
            </p:nvSpPr>
            <p:spPr>
              <a:xfrm>
                <a:off x="1731531" y="5084466"/>
                <a:ext cx="1457011" cy="40193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=−1</m:t>
                      </m:r>
                    </m:oMath>
                  </m:oMathPara>
                </a14:m>
                <a:endParaRPr lang="zh-CN" altLang="en-US" dirty="0" err="1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136858CD-9F37-4A18-A2AD-2C3FFF3AA1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1531" y="5084466"/>
                <a:ext cx="1457011" cy="40193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A35E2328-EA0B-40F9-A5BF-E800333CA76F}"/>
                  </a:ext>
                </a:extLst>
              </p:cNvPr>
              <p:cNvSpPr txBox="1"/>
              <p:nvPr/>
            </p:nvSpPr>
            <p:spPr>
              <a:xfrm>
                <a:off x="5367494" y="5084466"/>
                <a:ext cx="1457011" cy="40193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=−10</m:t>
                      </m:r>
                    </m:oMath>
                  </m:oMathPara>
                </a14:m>
                <a:endParaRPr lang="zh-CN" altLang="en-US" dirty="0" err="1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A35E2328-EA0B-40F9-A5BF-E800333CA7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7494" y="5084466"/>
                <a:ext cx="1457011" cy="40193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D3C976DB-AEA5-4310-B4A5-A6E70B762E69}"/>
                  </a:ext>
                </a:extLst>
              </p:cNvPr>
              <p:cNvSpPr txBox="1"/>
              <p:nvPr/>
            </p:nvSpPr>
            <p:spPr>
              <a:xfrm>
                <a:off x="9003457" y="5084466"/>
                <a:ext cx="1457011" cy="40193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=−100</m:t>
                      </m:r>
                    </m:oMath>
                  </m:oMathPara>
                </a14:m>
                <a:endParaRPr lang="zh-CN" altLang="en-US" dirty="0" err="1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D3C976DB-AEA5-4310-B4A5-A6E70B762E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03457" y="5084466"/>
                <a:ext cx="1457011" cy="40193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84639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ED6D6-8871-F040-97C9-889D4BD3A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10820400" cy="576073"/>
          </a:xfrm>
        </p:spPr>
        <p:txBody>
          <a:bodyPr/>
          <a:lstStyle/>
          <a:p>
            <a:r>
              <a:rPr lang="zh-CN" altLang="en-US" dirty="0"/>
              <a:t>与某节点相连的杆件，力密度越大的杆件长度越小，力密度越小的杆件长度越大</a:t>
            </a:r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EECD94-17E8-6B4C-84AE-7E6D5C31D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力密度法介绍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698C47-795F-B94F-9F25-A171DE4F31A9}"/>
              </a:ext>
            </a:extLst>
          </p:cNvPr>
          <p:cNvSpPr/>
          <p:nvPr/>
        </p:nvSpPr>
        <p:spPr>
          <a:xfrm>
            <a:off x="696479" y="1033272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57F28-4BAE-5A4A-B827-15492520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9" name="图片 8" descr="图表, 折线图&#10;&#10;描述已自动生成">
            <a:extLst>
              <a:ext uri="{FF2B5EF4-FFF2-40B4-BE49-F238E27FC236}">
                <a16:creationId xmlns:a16="http://schemas.microsoft.com/office/drawing/2014/main" id="{27D0C55F-147A-43C0-931E-4F595D4B6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8011" y="1947673"/>
            <a:ext cx="8515978" cy="450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50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ED6D6-8871-F040-97C9-889D4BD3A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10820400" cy="16764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rgbClr val="FF0000"/>
                </a:solidFill>
              </a:rPr>
              <a:t>采用自编</a:t>
            </a:r>
            <a:r>
              <a:rPr lang="en-US" altLang="zh-CN" b="1" dirty="0">
                <a:solidFill>
                  <a:srgbClr val="FF0000"/>
                </a:solidFill>
              </a:rPr>
              <a:t>Python</a:t>
            </a:r>
            <a:r>
              <a:rPr lang="zh-CN" altLang="en-US" b="1" dirty="0">
                <a:solidFill>
                  <a:srgbClr val="FF0000"/>
                </a:solidFill>
              </a:rPr>
              <a:t>程序实现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b="1" dirty="0">
                <a:solidFill>
                  <a:srgbClr val="FF0000"/>
                </a:solidFill>
              </a:rPr>
              <a:t>输入：</a:t>
            </a:r>
            <a:r>
              <a:rPr lang="zh-CN" altLang="en-US" dirty="0"/>
              <a:t>网格定义、边界约束、初始荷载、初始节点位置、力密度值   </a:t>
            </a:r>
            <a:r>
              <a:rPr lang="en-US" altLang="zh-CN" dirty="0">
                <a:solidFill>
                  <a:srgbClr val="FF0000"/>
                </a:solidFill>
              </a:rPr>
              <a:t>or</a:t>
            </a:r>
            <a:r>
              <a:rPr lang="en-US" altLang="zh-CN" dirty="0"/>
              <a:t>  SAP2000</a:t>
            </a:r>
            <a:r>
              <a:rPr lang="zh-CN" altLang="en-US" dirty="0"/>
              <a:t>初始模型</a:t>
            </a:r>
            <a:endParaRPr lang="en-US" altLang="zh-CN" dirty="0"/>
          </a:p>
          <a:p>
            <a:pPr lvl="1"/>
            <a:r>
              <a:rPr lang="zh-CN" altLang="en-US" b="1" dirty="0">
                <a:solidFill>
                  <a:srgbClr val="FF0000"/>
                </a:solidFill>
              </a:rPr>
              <a:t>输出：</a:t>
            </a:r>
            <a:r>
              <a:rPr lang="zh-CN" altLang="en-US" dirty="0"/>
              <a:t>符合静力平衡的</a:t>
            </a:r>
            <a:r>
              <a:rPr lang="zh-CN" altLang="en-US" dirty="0">
                <a:solidFill>
                  <a:srgbClr val="FF0000"/>
                </a:solidFill>
              </a:rPr>
              <a:t>新节点位置</a:t>
            </a:r>
            <a:r>
              <a:rPr lang="zh-CN" altLang="en-US" dirty="0"/>
              <a:t>和</a:t>
            </a:r>
            <a:r>
              <a:rPr lang="zh-CN" altLang="en-US" dirty="0">
                <a:solidFill>
                  <a:srgbClr val="FF0000"/>
                </a:solidFill>
              </a:rPr>
              <a:t>杆件内力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EECD94-17E8-6B4C-84AE-7E6D5C31D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找形流程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698C47-795F-B94F-9F25-A171DE4F31A9}"/>
              </a:ext>
            </a:extLst>
          </p:cNvPr>
          <p:cNvSpPr/>
          <p:nvPr/>
        </p:nvSpPr>
        <p:spPr>
          <a:xfrm>
            <a:off x="696479" y="1033272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57F28-4BAE-5A4A-B827-15492520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09C2592-E075-4F13-88D7-EE9AC830E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250" y="2789360"/>
            <a:ext cx="3469659" cy="139666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F6020E5-1726-446F-9B48-BE4636BF6672}"/>
              </a:ext>
            </a:extLst>
          </p:cNvPr>
          <p:cNvSpPr txBox="1"/>
          <p:nvPr/>
        </p:nvSpPr>
        <p:spPr>
          <a:xfrm>
            <a:off x="1345647" y="4245822"/>
            <a:ext cx="2906866" cy="40193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US" altLang="zh-CN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OR</a:t>
            </a:r>
            <a:endParaRPr lang="zh-CN" altLang="en-US" sz="3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601A9461-487E-4CDF-8D54-2E238AC91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986" y="4832319"/>
            <a:ext cx="4938188" cy="1261219"/>
          </a:xfrm>
          <a:prstGeom prst="rect">
            <a:avLst/>
          </a:prstGeom>
        </p:spPr>
      </p:pic>
      <p:sp>
        <p:nvSpPr>
          <p:cNvPr id="13" name="箭头: 右 12">
            <a:extLst>
              <a:ext uri="{FF2B5EF4-FFF2-40B4-BE49-F238E27FC236}">
                <a16:creationId xmlns:a16="http://schemas.microsoft.com/office/drawing/2014/main" id="{8EFEFBF6-D2D5-400A-8113-E1CAB76AFFBD}"/>
              </a:ext>
            </a:extLst>
          </p:cNvPr>
          <p:cNvSpPr/>
          <p:nvPr/>
        </p:nvSpPr>
        <p:spPr>
          <a:xfrm>
            <a:off x="5582920" y="3810000"/>
            <a:ext cx="1026160" cy="513081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7F0AC2E9-1AE9-429F-B1CA-783869C0A0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3828" y="2952034"/>
            <a:ext cx="5019252" cy="266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572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ED6D6-8871-F040-97C9-889D4BD3A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10820400" cy="365125"/>
          </a:xfrm>
        </p:spPr>
        <p:txBody>
          <a:bodyPr>
            <a:normAutofit/>
          </a:bodyPr>
          <a:lstStyle/>
          <a:p>
            <a:r>
              <a:rPr lang="zh-CN" altLang="en-US" dirty="0"/>
              <a:t>可在</a:t>
            </a:r>
            <a:r>
              <a:rPr lang="en-US" altLang="zh-CN" dirty="0"/>
              <a:t>SAP2000</a:t>
            </a:r>
            <a:r>
              <a:rPr lang="zh-CN" altLang="en-US" dirty="0"/>
              <a:t>中对构件进行分组，指定</a:t>
            </a:r>
            <a:r>
              <a:rPr lang="zh-CN" altLang="en-US" dirty="0">
                <a:solidFill>
                  <a:srgbClr val="FF0000"/>
                </a:solidFill>
              </a:rPr>
              <a:t>不同的材料属性、截面和力密度值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EECD94-17E8-6B4C-84AE-7E6D5C31D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找形流程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698C47-795F-B94F-9F25-A171DE4F31A9}"/>
              </a:ext>
            </a:extLst>
          </p:cNvPr>
          <p:cNvSpPr/>
          <p:nvPr/>
        </p:nvSpPr>
        <p:spPr>
          <a:xfrm>
            <a:off x="696479" y="1033272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57F28-4BAE-5A4A-B827-15492520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AE09768-F3DA-436F-A083-84AAE2B08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5959" y="2408488"/>
            <a:ext cx="9382241" cy="3276099"/>
          </a:xfrm>
          <a:prstGeom prst="rect">
            <a:avLst/>
          </a:prstGeom>
        </p:spPr>
      </p:pic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AD9AD8B6-3D02-41A4-A8D4-DF39ECE8D247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7574280" y="2984784"/>
            <a:ext cx="1046480" cy="1328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216C6ED0-0D57-489C-AD62-78884C805139}"/>
              </a:ext>
            </a:extLst>
          </p:cNvPr>
          <p:cNvSpPr txBox="1"/>
          <p:nvPr/>
        </p:nvSpPr>
        <p:spPr>
          <a:xfrm>
            <a:off x="8620760" y="2408488"/>
            <a:ext cx="1153160" cy="115259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pPr algn="l"/>
            <a:r>
              <a:rPr lang="zh-CN" altLang="en-US" dirty="0"/>
              <a:t>压杆：</a:t>
            </a:r>
            <a:endParaRPr lang="en-US" altLang="zh-CN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 dirty="0"/>
              <a:t>Q345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 dirty="0"/>
              <a:t>Φ100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 dirty="0"/>
              <a:t>ρ </a:t>
            </a:r>
            <a:r>
              <a:rPr lang="en-US" altLang="zh-CN" dirty="0">
                <a:solidFill>
                  <a:schemeClr val="tx1"/>
                </a:solidFill>
              </a:rPr>
              <a:t>= -10</a:t>
            </a:r>
            <a:endParaRPr lang="zh-CN" altLang="en-US" dirty="0" err="1">
              <a:solidFill>
                <a:schemeClr val="tx1"/>
              </a:solidFill>
            </a:endParaRP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BE162BA3-9282-4958-BB20-A71925BFF4D4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3866140" y="2967004"/>
            <a:ext cx="1254500" cy="5940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83C92EAB-4806-4D12-923C-165297746C92}"/>
              </a:ext>
            </a:extLst>
          </p:cNvPr>
          <p:cNvSpPr txBox="1"/>
          <p:nvPr/>
        </p:nvSpPr>
        <p:spPr>
          <a:xfrm>
            <a:off x="1737360" y="2408488"/>
            <a:ext cx="2128780" cy="111703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pPr algn="l"/>
            <a:r>
              <a:rPr lang="zh-CN" altLang="en-US" dirty="0"/>
              <a:t>拉索：</a:t>
            </a:r>
            <a:endParaRPr lang="en-US" altLang="zh-CN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 dirty="0"/>
              <a:t>JTGD62 fpk1470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 dirty="0"/>
              <a:t>Φ50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 dirty="0"/>
              <a:t>ρ </a:t>
            </a:r>
            <a:r>
              <a:rPr lang="en-US" altLang="zh-CN" dirty="0">
                <a:solidFill>
                  <a:schemeClr val="tx1"/>
                </a:solidFill>
              </a:rPr>
              <a:t>= 1</a:t>
            </a:r>
            <a:endParaRPr lang="zh-CN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08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ED6D6-8871-F040-97C9-889D4BD3A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3972560" cy="450155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n"/>
            </a:pPr>
            <a:r>
              <a:rPr lang="zh-CN" altLang="en-US" dirty="0"/>
              <a:t>初始形状为同心椭圆</a:t>
            </a:r>
            <a:endParaRPr lang="en-US" altLang="zh-CN" dirty="0"/>
          </a:p>
          <a:p>
            <a:pPr lvl="1"/>
            <a:r>
              <a:rPr lang="zh-CN" altLang="en-US" dirty="0"/>
              <a:t>外环</a:t>
            </a:r>
            <a:r>
              <a:rPr lang="en-US" altLang="zh-CN" dirty="0"/>
              <a:t>300mx200m</a:t>
            </a:r>
          </a:p>
          <a:p>
            <a:pPr lvl="1"/>
            <a:r>
              <a:rPr lang="zh-CN" altLang="en-US" dirty="0"/>
              <a:t>内环</a:t>
            </a:r>
            <a:r>
              <a:rPr lang="en-US" altLang="zh-CN" dirty="0"/>
              <a:t>200mx100m</a:t>
            </a:r>
            <a:r>
              <a:rPr lang="zh-CN" altLang="en-US" dirty="0"/>
              <a:t>，矢高</a:t>
            </a:r>
            <a:r>
              <a:rPr lang="en-US" altLang="zh-CN" dirty="0"/>
              <a:t>15m</a:t>
            </a:r>
          </a:p>
          <a:p>
            <a:pPr lvl="1"/>
            <a:r>
              <a:rPr lang="zh-CN" altLang="en-US" dirty="0"/>
              <a:t>径向索为直线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n"/>
            </a:pPr>
            <a:r>
              <a:rPr lang="zh-CN" altLang="en-US" dirty="0"/>
              <a:t>找形后</a:t>
            </a:r>
            <a:endParaRPr lang="en-US" altLang="zh-CN" dirty="0"/>
          </a:p>
          <a:p>
            <a:pPr lvl="1"/>
            <a:r>
              <a:rPr lang="zh-CN" altLang="en-US" dirty="0"/>
              <a:t>外环为制作，形状不变</a:t>
            </a:r>
            <a:endParaRPr lang="en-US" altLang="zh-CN" dirty="0"/>
          </a:p>
          <a:p>
            <a:pPr lvl="1"/>
            <a:r>
              <a:rPr lang="zh-CN" altLang="en-US" dirty="0"/>
              <a:t>内环</a:t>
            </a:r>
            <a:r>
              <a:rPr lang="en-US" altLang="zh-CN" dirty="0"/>
              <a:t>142mx112m</a:t>
            </a:r>
            <a:r>
              <a:rPr lang="zh-CN" altLang="en-US" dirty="0"/>
              <a:t>，矢高</a:t>
            </a:r>
            <a:r>
              <a:rPr lang="en-US" altLang="zh-CN" dirty="0"/>
              <a:t>15.6m</a:t>
            </a:r>
          </a:p>
          <a:p>
            <a:pPr lvl="1"/>
            <a:r>
              <a:rPr lang="zh-CN" altLang="en-US" dirty="0"/>
              <a:t>径向索为下凸折线，更加合理</a:t>
            </a:r>
            <a:endParaRPr lang="en-US" altLang="zh-CN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EECD94-17E8-6B4C-84AE-7E6D5C31D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样例展示</a:t>
            </a:r>
            <a:r>
              <a:rPr lang="en-US" altLang="zh-CN" dirty="0"/>
              <a:t>——</a:t>
            </a:r>
            <a:r>
              <a:rPr lang="zh-CN" altLang="en-US" dirty="0"/>
              <a:t>轮辐式张拉屋盖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698C47-795F-B94F-9F25-A171DE4F31A9}"/>
              </a:ext>
            </a:extLst>
          </p:cNvPr>
          <p:cNvSpPr/>
          <p:nvPr/>
        </p:nvSpPr>
        <p:spPr>
          <a:xfrm>
            <a:off x="696479" y="1033272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57F28-4BAE-5A4A-B827-15492520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8</a:t>
            </a:fld>
            <a:endParaRPr lang="en-US" dirty="0"/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C4344CCD-8D19-4088-B7AC-D49A3900F7E1}"/>
              </a:ext>
            </a:extLst>
          </p:cNvPr>
          <p:cNvGrpSpPr/>
          <p:nvPr/>
        </p:nvGrpSpPr>
        <p:grpSpPr>
          <a:xfrm>
            <a:off x="4711004" y="1251833"/>
            <a:ext cx="6856156" cy="4885955"/>
            <a:chOff x="4650044" y="1371600"/>
            <a:chExt cx="6856156" cy="4885955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71F3C4FE-ECB5-4885-8DE0-2E6E44E7C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50044" y="1371600"/>
              <a:ext cx="6856156" cy="4377831"/>
            </a:xfrm>
            <a:prstGeom prst="rect">
              <a:avLst/>
            </a:prstGeom>
          </p:spPr>
        </p:pic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05DD2A51-8A10-4DDF-8B33-0746ED0FE410}"/>
                </a:ext>
              </a:extLst>
            </p:cNvPr>
            <p:cNvGrpSpPr/>
            <p:nvPr/>
          </p:nvGrpSpPr>
          <p:grpSpPr>
            <a:xfrm>
              <a:off x="8716035" y="5749431"/>
              <a:ext cx="2047740" cy="508124"/>
              <a:chOff x="3637280" y="2944145"/>
              <a:chExt cx="2199640" cy="545816"/>
            </a:xfrm>
          </p:grpSpPr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1B7C9320-CAB1-41F2-A4D6-F253E9BA828F}"/>
                  </a:ext>
                </a:extLst>
              </p:cNvPr>
              <p:cNvCxnSpPr/>
              <p:nvPr/>
            </p:nvCxnSpPr>
            <p:spPr>
              <a:xfrm>
                <a:off x="3637280" y="3032760"/>
                <a:ext cx="706120" cy="0"/>
              </a:xfrm>
              <a:prstGeom prst="line">
                <a:avLst/>
              </a:prstGeom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F2D6E6E2-5F2B-414C-A837-B8552AC0C32E}"/>
                  </a:ext>
                </a:extLst>
              </p:cNvPr>
              <p:cNvCxnSpPr/>
              <p:nvPr/>
            </p:nvCxnSpPr>
            <p:spPr>
              <a:xfrm>
                <a:off x="3637280" y="3256280"/>
                <a:ext cx="706120" cy="0"/>
              </a:xfrm>
              <a:prstGeom prst="line">
                <a:avLst/>
              </a:prstGeom>
              <a:ln>
                <a:prstDash val="dash"/>
              </a:ln>
            </p:spPr>
            <p:style>
              <a:lnRef idx="1">
                <a:schemeClr val="accent5"/>
              </a:lnRef>
              <a:fillRef idx="0">
                <a:schemeClr val="accent5"/>
              </a:fillRef>
              <a:effectRef idx="0">
                <a:schemeClr val="accent5"/>
              </a:effectRef>
              <a:fontRef idx="minor">
                <a:schemeClr val="tx1"/>
              </a:fontRef>
            </p:style>
          </p:cxnSp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A667712E-4941-4CE5-B5FB-DC099C4ADAF6}"/>
                  </a:ext>
                </a:extLst>
              </p:cNvPr>
              <p:cNvSpPr txBox="1"/>
              <p:nvPr/>
            </p:nvSpPr>
            <p:spPr>
              <a:xfrm>
                <a:off x="4505960" y="2944145"/>
                <a:ext cx="1330960" cy="54581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wrap="square" lIns="0" tIns="0" rIns="0" bIns="0" rtlCol="0">
                <a:noAutofit/>
              </a:bodyPr>
              <a:lstStyle/>
              <a:p>
                <a:pPr algn="l"/>
                <a:r>
                  <a:rPr lang="zh-CN" altLang="en-US" sz="1400" dirty="0"/>
                  <a:t>初始形状</a:t>
                </a:r>
                <a:endParaRPr lang="en-US" altLang="zh-CN" sz="1400" dirty="0"/>
              </a:p>
              <a:p>
                <a:pPr algn="l"/>
                <a:r>
                  <a:rPr lang="zh-CN" altLang="en-US" sz="1400" dirty="0"/>
                  <a:t>找形后形状</a:t>
                </a:r>
                <a:endParaRPr lang="en-US" altLang="zh-CN" sz="14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54998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ED6D6-8871-F040-97C9-889D4BD3A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4896730" cy="394208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等效降温法初始温度的施加</a:t>
            </a:r>
            <a:endParaRPr lang="en-US" altLang="zh-CN" dirty="0"/>
          </a:p>
          <a:p>
            <a:pPr lvl="1"/>
            <a:r>
              <a:rPr lang="zh-CN" altLang="en-US" dirty="0"/>
              <a:t>程序自动反算后输入到</a:t>
            </a:r>
            <a:r>
              <a:rPr lang="en-US" altLang="zh-CN" dirty="0"/>
              <a:t>SAP2000</a:t>
            </a:r>
          </a:p>
          <a:p>
            <a:pPr lvl="1"/>
            <a:r>
              <a:rPr lang="zh-CN" altLang="en-US" dirty="0"/>
              <a:t>长轴向温度值最大大，短轴温度适当降低</a:t>
            </a:r>
            <a:endParaRPr lang="en-US" altLang="zh-CN" dirty="0"/>
          </a:p>
          <a:p>
            <a:pPr lvl="1"/>
            <a:r>
              <a:rPr lang="zh-CN" altLang="en-US" dirty="0"/>
              <a:t>中环索温度较低，内环索为最低</a:t>
            </a:r>
            <a:endParaRPr lang="en-US" altLang="zh-CN" dirty="0"/>
          </a:p>
          <a:p>
            <a:pPr lvl="1"/>
            <a:endParaRPr lang="en-US" altLang="zh-CN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EECD94-17E8-6B4C-84AE-7E6D5C31D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样例展示</a:t>
            </a:r>
            <a:r>
              <a:rPr lang="en-US" altLang="zh-CN" dirty="0"/>
              <a:t>——</a:t>
            </a:r>
            <a:r>
              <a:rPr lang="zh-CN" altLang="en-US" dirty="0"/>
              <a:t>轮辐式张拉屋盖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698C47-795F-B94F-9F25-A171DE4F31A9}"/>
              </a:ext>
            </a:extLst>
          </p:cNvPr>
          <p:cNvSpPr/>
          <p:nvPr/>
        </p:nvSpPr>
        <p:spPr>
          <a:xfrm>
            <a:off x="696479" y="1033272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57F28-4BAE-5A4A-B827-15492520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066F13C-4644-42DA-90E2-7184F6722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830" y="995950"/>
            <a:ext cx="4896730" cy="52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828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TT-R2">
      <a:dk1>
        <a:srgbClr val="636669"/>
      </a:dk1>
      <a:lt1>
        <a:srgbClr val="FFFFFF"/>
      </a:lt1>
      <a:dk2>
        <a:srgbClr val="003E51"/>
      </a:dk2>
      <a:lt2>
        <a:srgbClr val="F8F8F8"/>
      </a:lt2>
      <a:accent1>
        <a:srgbClr val="00303C"/>
      </a:accent1>
      <a:accent2>
        <a:srgbClr val="00A3AD"/>
      </a:accent2>
      <a:accent3>
        <a:srgbClr val="88DBDF"/>
      </a:accent3>
      <a:accent4>
        <a:srgbClr val="636669"/>
      </a:accent4>
      <a:accent5>
        <a:srgbClr val="D3451D"/>
      </a:accent5>
      <a:accent6>
        <a:srgbClr val="8B9064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noAutofit/>
      </a:bodyPr>
      <a:lstStyle>
        <a:defPPr algn="l">
          <a:defRPr dirty="0" err="1" smtClean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T TEMPLATE August 12 2020  -  Compatibility Mode" id="{FEE40669-6EB3-DD45-AB69-58DE2C090DD4}" vid="{2527A73A-4765-B345-A6FE-7CE9FD14CC0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TT PPT TEMPLATE August 12 2020</Template>
  <TotalTime>122</TotalTime>
  <Words>617</Words>
  <Application>Microsoft Office PowerPoint</Application>
  <PresentationFormat>宽屏</PresentationFormat>
  <Paragraphs>92</Paragraphs>
  <Slides>13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Arial</vt:lpstr>
      <vt:lpstr>Calibri</vt:lpstr>
      <vt:lpstr>Cambria Math</vt:lpstr>
      <vt:lpstr>Wingdings</vt:lpstr>
      <vt:lpstr>Office 主题​​</vt:lpstr>
      <vt:lpstr>力密度法结构找形研究与实现 </vt:lpstr>
      <vt:lpstr>内容</vt:lpstr>
      <vt:lpstr>力密度法介绍</vt:lpstr>
      <vt:lpstr>力密度法介绍</vt:lpstr>
      <vt:lpstr>力密度法介绍</vt:lpstr>
      <vt:lpstr>找形流程</vt:lpstr>
      <vt:lpstr>找形流程</vt:lpstr>
      <vt:lpstr>样例展示——轮辐式张拉屋盖</vt:lpstr>
      <vt:lpstr>样例展示——轮辐式张拉屋盖</vt:lpstr>
      <vt:lpstr>样例展示——轮辐式张拉屋盖</vt:lpstr>
      <vt:lpstr>样例展示——轮辐式张拉屋盖</vt:lpstr>
      <vt:lpstr>结论和下一步工作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User Notes</dc:title>
  <dc:creator>Huang, He</dc:creator>
  <cp:lastModifiedBy>Huang, He</cp:lastModifiedBy>
  <cp:revision>29</cp:revision>
  <dcterms:created xsi:type="dcterms:W3CDTF">2022-04-30T02:25:48Z</dcterms:created>
  <dcterms:modified xsi:type="dcterms:W3CDTF">2022-04-30T04:28:05Z</dcterms:modified>
</cp:coreProperties>
</file>

<file path=docProps/thumbnail.jpeg>
</file>